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Lato Black"/>
      <p:bold r:id="rId37"/>
      <p:boldItalic r:id="rId38"/>
    </p:embeddedFont>
    <p:embeddedFont>
      <p:font typeface="Libre Baskerville"/>
      <p:regular r:id="rId39"/>
      <p:bold r:id="rId40"/>
      <p: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breBaskerville-bold.fntdata"/><Relationship Id="rId20" Type="http://schemas.openxmlformats.org/officeDocument/2006/relationships/slide" Target="slides/slide16.xml"/><Relationship Id="rId41" Type="http://schemas.openxmlformats.org/officeDocument/2006/relationships/font" Target="fonts/LibreBaskerville-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atoBlack-bold.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LibreBaskerville-regular.fntdata"/><Relationship Id="rId16" Type="http://schemas.openxmlformats.org/officeDocument/2006/relationships/slide" Target="slides/slide12.xml"/><Relationship Id="rId38" Type="http://schemas.openxmlformats.org/officeDocument/2006/relationships/font" Target="fonts/LatoBlack-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b97a0354a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now we will be moving on to the data analysis part so first we will be showing the analysis that we have made for univariate analysis.</a:t>
            </a:r>
            <a:endParaRPr/>
          </a:p>
        </p:txBody>
      </p:sp>
      <p:sp>
        <p:nvSpPr>
          <p:cNvPr id="198" name="Google Shape;198;g13b97a0354a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a4532275f_0_4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first we have made the bar plot of laptops that we have in the data set and these are the top 5 brands that are available so hp,lenovo and dell are leading the chart with almost a count of above 100 and asus and apple as you can observe they are less in number.</a:t>
            </a:r>
            <a:endParaRPr/>
          </a:p>
        </p:txBody>
      </p:sp>
      <p:sp>
        <p:nvSpPr>
          <p:cNvPr id="207" name="Google Shape;207;g13a4532275f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a50019716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we made another analysis on the ram which is one of the specification so </a:t>
            </a:r>
            <a:r>
              <a:rPr lang="en-IN"/>
              <a:t>The speed and performance of your system directly correlate to the amount of RAM you have installed. If your system has too little RAM, it can be slow and sluggish and if ram is higher it is fast in performing certain operations.</a:t>
            </a:r>
            <a:r>
              <a:rPr lang="en-IN"/>
              <a:t> laptops so by this bar plot we can say that 8GB is the ram that most of the laptops consists of and 16GB is the next highest ram that is available.</a:t>
            </a:r>
            <a:endParaRPr/>
          </a:p>
        </p:txBody>
      </p:sp>
      <p:sp>
        <p:nvSpPr>
          <p:cNvPr id="219" name="Google Shape;219;g13a50019716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a50019716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3a50019716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b97a035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here the univariate analysis is made on the price category column this </a:t>
            </a:r>
            <a:r>
              <a:rPr lang="en-IN"/>
              <a:t>column is made by taking specific range in the price column where we have segregated these three categories i.e Budget , high end and mid range laptops based on the price range.So as you can observe that high end and the budget laptops are equally available in the website whereas the midrange is a bit lesser when compared to other two.</a:t>
            </a:r>
            <a:endParaRPr/>
          </a:p>
        </p:txBody>
      </p:sp>
      <p:sp>
        <p:nvSpPr>
          <p:cNvPr id="245" name="Google Shape;245;g13b97a035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b97a0354a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Data science visualization is the representation of data graphically in any format.It is the most </a:t>
            </a:r>
            <a:r>
              <a:rPr lang="en-IN"/>
              <a:t>efficient</a:t>
            </a:r>
            <a:r>
              <a:rPr lang="en-IN"/>
              <a:t> way of </a:t>
            </a:r>
            <a:r>
              <a:rPr lang="en-IN"/>
              <a:t>communicating</a:t>
            </a:r>
            <a:r>
              <a:rPr lang="en-IN"/>
              <a:t> facts with non technical professionals and helps them draw inferences from the data.</a:t>
            </a:r>
            <a:endParaRPr/>
          </a:p>
        </p:txBody>
      </p:sp>
      <p:sp>
        <p:nvSpPr>
          <p:cNvPr id="258" name="Google Shape;258;g13b97a0354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a50019716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Brandwise count of  each website </a:t>
            </a:r>
            <a:endParaRPr/>
          </a:p>
          <a:p>
            <a:pPr indent="0" lvl="0" marL="0" rtl="0" algn="l">
              <a:spcBef>
                <a:spcPts val="0"/>
              </a:spcBef>
              <a:spcAft>
                <a:spcPts val="0"/>
              </a:spcAft>
              <a:buNone/>
            </a:pPr>
            <a:r>
              <a:rPr lang="en-IN"/>
              <a:t>As </a:t>
            </a:r>
            <a:r>
              <a:rPr lang="en-IN"/>
              <a:t>you</a:t>
            </a:r>
            <a:r>
              <a:rPr lang="en-IN"/>
              <a:t> can observe this is the bar plot of all brands that are available in different websites</a:t>
            </a:r>
            <a:endParaRPr/>
          </a:p>
        </p:txBody>
      </p:sp>
      <p:sp>
        <p:nvSpPr>
          <p:cNvPr id="265" name="Google Shape;265;g13a50019716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bd964adeb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Equal number of the high end and budget laptops available in reliance digital website and are high in number when compared </a:t>
            </a:r>
            <a:r>
              <a:rPr lang="en-IN"/>
              <a:t>with</a:t>
            </a:r>
            <a:r>
              <a:rPr lang="en-IN"/>
              <a:t> mid range</a:t>
            </a:r>
            <a:endParaRPr/>
          </a:p>
        </p:txBody>
      </p:sp>
      <p:sp>
        <p:nvSpPr>
          <p:cNvPr id="277" name="Google Shape;277;g13bd964adeb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a50019716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16 GB Ram </a:t>
            </a:r>
            <a:r>
              <a:rPr lang="en-IN"/>
              <a:t>type</a:t>
            </a:r>
            <a:r>
              <a:rPr lang="en-IN"/>
              <a:t> is mostly available in high end laptops</a:t>
            </a:r>
            <a:endParaRPr/>
          </a:p>
        </p:txBody>
      </p:sp>
      <p:sp>
        <p:nvSpPr>
          <p:cNvPr id="288" name="Google Shape;288;g13a50019716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47643ebe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16 GB Ram type is mostly available in high end laptops</a:t>
            </a:r>
            <a:endParaRPr/>
          </a:p>
        </p:txBody>
      </p:sp>
      <p:sp>
        <p:nvSpPr>
          <p:cNvPr id="299" name="Google Shape;299;gf47643ebe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Good afternoon everyone myself SaiCharan i am from nellore andhra pradesh i completed my bachelors degree in Trichy and my fellow teammate Nirosha so we are here to explain about our project that is on web scraping where we made some analysis on the laptops prices and on the features of laptops.</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a50019716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SSD is highly available Rom type  in all the three categories</a:t>
            </a:r>
            <a:endParaRPr/>
          </a:p>
        </p:txBody>
      </p:sp>
      <p:sp>
        <p:nvSpPr>
          <p:cNvPr id="309" name="Google Shape;309;g13a50019716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bd619e5d7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Availability of Ram types in different Brands</a:t>
            </a:r>
            <a:endParaRPr/>
          </a:p>
        </p:txBody>
      </p:sp>
      <p:sp>
        <p:nvSpPr>
          <p:cNvPr id="320" name="Google Shape;320;g13bd619e5d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bd619e5d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Intel Processors are high count in Maximum Brands</a:t>
            </a:r>
            <a:endParaRPr/>
          </a:p>
        </p:txBody>
      </p:sp>
      <p:sp>
        <p:nvSpPr>
          <p:cNvPr id="330" name="Google Shape;330;g13bd619e5d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bd619e5d7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SSD,HDD and it’s combination are commonly used Rom types</a:t>
            </a:r>
            <a:endParaRPr/>
          </a:p>
        </p:txBody>
      </p:sp>
      <p:sp>
        <p:nvSpPr>
          <p:cNvPr id="340" name="Google Shape;340;g13bd619e5d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a50019716_1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As you can see laptops with SSD is having higher average price when compared to other storage types and </a:t>
            </a:r>
            <a:r>
              <a:rPr lang="en-IN"/>
              <a:t>embedded</a:t>
            </a:r>
            <a:r>
              <a:rPr lang="en-IN"/>
              <a:t> multimedia card is having lesser average price and in the second plot as you can observe for 32Gb </a:t>
            </a:r>
            <a:r>
              <a:rPr lang="en-IN"/>
              <a:t>laptops are </a:t>
            </a:r>
            <a:r>
              <a:rPr lang="en-IN"/>
              <a:t>having  </a:t>
            </a:r>
            <a:r>
              <a:rPr lang="en-IN"/>
              <a:t>higher average price</a:t>
            </a:r>
            <a:r>
              <a:rPr lang="en-IN"/>
              <a:t> following with 16GB  and then 8GB Laptops whereas the 4GB is having lesser average price.</a:t>
            </a:r>
            <a:endParaRPr/>
          </a:p>
          <a:p>
            <a:pPr indent="0" lvl="0" marL="0" rtl="0" algn="l">
              <a:spcBef>
                <a:spcPts val="0"/>
              </a:spcBef>
              <a:spcAft>
                <a:spcPts val="0"/>
              </a:spcAft>
              <a:buNone/>
            </a:pPr>
            <a:r>
              <a:t/>
            </a:r>
            <a:endParaRPr/>
          </a:p>
        </p:txBody>
      </p:sp>
      <p:sp>
        <p:nvSpPr>
          <p:cNvPr id="350" name="Google Shape;350;g13a50019716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bed0dd032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As AMD and INTEL are having nearer average prices so as you can observe the apple chips are having higher average price for a laptop when compared to the other chips.</a:t>
            </a:r>
            <a:endParaRPr/>
          </a:p>
        </p:txBody>
      </p:sp>
      <p:sp>
        <p:nvSpPr>
          <p:cNvPr id="361" name="Google Shape;361;g13bed0dd03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bed0dcec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High extreme values exist in Dell as compared with Lenovo.Apple laptops are having high range in Price.From box plot we can say  LENOVO,HP,ACER,AVITA  are maximum available brands in the 35 thousand to seventy thousand budget range.</a:t>
            </a:r>
            <a:endParaRPr/>
          </a:p>
          <a:p>
            <a:pPr indent="0" lvl="0" marL="0" rtl="0" algn="l">
              <a:spcBef>
                <a:spcPts val="0"/>
              </a:spcBef>
              <a:spcAft>
                <a:spcPts val="0"/>
              </a:spcAft>
              <a:buNone/>
            </a:pPr>
            <a:r>
              <a:t/>
            </a:r>
            <a:endParaRPr/>
          </a:p>
        </p:txBody>
      </p:sp>
      <p:sp>
        <p:nvSpPr>
          <p:cNvPr id="369" name="Google Shape;369;g13bed0dcec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b97a0354a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3b97a0354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bd619e5d7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Apple laptops are having high price value when compared with Reliance.</a:t>
            </a:r>
            <a:endParaRPr/>
          </a:p>
          <a:p>
            <a:pPr indent="0" lvl="0" marL="0" rtl="0" algn="l">
              <a:spcBef>
                <a:spcPts val="0"/>
              </a:spcBef>
              <a:spcAft>
                <a:spcPts val="0"/>
              </a:spcAft>
              <a:buNone/>
            </a:pPr>
            <a:r>
              <a:rPr lang="en-IN"/>
              <a:t>MSI laptops are with low cost.</a:t>
            </a:r>
            <a:endParaRPr/>
          </a:p>
          <a:p>
            <a:pPr indent="0" lvl="0" marL="0" rtl="0" algn="l">
              <a:spcBef>
                <a:spcPts val="0"/>
              </a:spcBef>
              <a:spcAft>
                <a:spcPts val="0"/>
              </a:spcAft>
              <a:buNone/>
            </a:pPr>
            <a:r>
              <a:rPr lang="en-IN"/>
              <a:t>Here we have told based on average price.</a:t>
            </a:r>
            <a:endParaRPr/>
          </a:p>
        </p:txBody>
      </p:sp>
      <p:sp>
        <p:nvSpPr>
          <p:cNvPr id="386" name="Google Shape;386;g13bd619e5d7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b8fbe038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Ram is highly correlated with price compare with processor that is as ram storage increases price also increases.</a:t>
            </a:r>
            <a:endParaRPr/>
          </a:p>
          <a:p>
            <a:pPr indent="0" lvl="0" marL="0" rtl="0" algn="l">
              <a:spcBef>
                <a:spcPts val="0"/>
              </a:spcBef>
              <a:spcAft>
                <a:spcPts val="0"/>
              </a:spcAft>
              <a:buNone/>
            </a:pPr>
            <a:r>
              <a:rPr lang="en-IN"/>
              <a:t>Effect of Ram on price is high compared with processor types like core i3,i5,i7,i9 on price value.</a:t>
            </a:r>
            <a:endParaRPr/>
          </a:p>
        </p:txBody>
      </p:sp>
      <p:sp>
        <p:nvSpPr>
          <p:cNvPr id="396" name="Google Shape;396;g13b8fbe038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464fff26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moving on to the Project These are the contents that i will be going </a:t>
            </a:r>
            <a:r>
              <a:rPr lang="en-IN"/>
              <a:t>throughout</a:t>
            </a:r>
            <a:r>
              <a:rPr lang="en-IN"/>
              <a:t> the presentation first i will be going with the problem statement , Details , Summary ,Data cleaning manipulation and the EDA part and in the EDA there are several things that we have done with the </a:t>
            </a:r>
            <a:r>
              <a:rPr lang="en-IN"/>
              <a:t>scraped</a:t>
            </a:r>
            <a:r>
              <a:rPr lang="en-IN"/>
              <a:t> </a:t>
            </a:r>
            <a:r>
              <a:rPr lang="en-IN"/>
              <a:t>data</a:t>
            </a:r>
            <a:r>
              <a:rPr lang="en-IN"/>
              <a:t> that is the analysis part like uni and bi variate.</a:t>
            </a:r>
            <a:endParaRPr/>
          </a:p>
          <a:p>
            <a:pPr indent="0" lvl="0" marL="0" rtl="0" algn="l">
              <a:spcBef>
                <a:spcPts val="0"/>
              </a:spcBef>
              <a:spcAft>
                <a:spcPts val="0"/>
              </a:spcAft>
              <a:buNone/>
            </a:pPr>
            <a:r>
              <a:rPr lang="en-IN"/>
              <a:t>#We can see price changes depending on some  specifications like Ram,Processor,Rom.Based on Website we can analyse the price of laptop.#</a:t>
            </a:r>
            <a:endParaRPr/>
          </a:p>
        </p:txBody>
      </p:sp>
      <p:sp>
        <p:nvSpPr>
          <p:cNvPr id="117" name="Google Shape;117;gf464fff26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b97a0354a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From our observation most available Brands </a:t>
            </a:r>
            <a:r>
              <a:rPr lang="en-IN"/>
              <a:t>within</a:t>
            </a:r>
            <a:r>
              <a:rPr lang="en-IN"/>
              <a:t> Budget that is 35 thousand to 70 thousand are LENOVO,HP,ACER,AVITA(as earlier we have analized from BOX PLOT).Based on rating we will choose model and Brand of product and coming to the price we can compare the product price in own own website like dell,hp,lenovo along with available e commerce platforms that are amazon,flipkart,reliance,bajaj,snapdeal.Then we may have chance to get the product with low price in own websites compare with e commerce platforms.</a:t>
            </a:r>
            <a:endParaRPr/>
          </a:p>
        </p:txBody>
      </p:sp>
      <p:sp>
        <p:nvSpPr>
          <p:cNvPr id="406" name="Google Shape;406;g13b97a0354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b97a0354a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3b97a0354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2" name="Google Shape;4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a4532275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before getting into analysis if we have good understanding on our problem </a:t>
            </a:r>
            <a:r>
              <a:rPr lang="en-IN"/>
              <a:t>statement</a:t>
            </a:r>
            <a:r>
              <a:rPr lang="en-IN"/>
              <a:t> it will drive us in proper path to get the solution so these are the problem statement that we have gone through for our project  if a person wants to buy a laptop under a required budget like there might be some budget range for some people and to know </a:t>
            </a:r>
            <a:r>
              <a:rPr lang="en-IN"/>
              <a:t>the change of  prices in different websites based on brand like there might be some websites where the price might be lower as compared to other websites and to know how certain specifications will be affecting the price of a laptop.</a:t>
            </a:r>
            <a:endParaRPr/>
          </a:p>
          <a:p>
            <a:pPr indent="0" lvl="0" marL="0" rtl="0" algn="l">
              <a:spcBef>
                <a:spcPts val="0"/>
              </a:spcBef>
              <a:spcAft>
                <a:spcPts val="0"/>
              </a:spcAft>
              <a:buNone/>
            </a:pPr>
            <a:r>
              <a:t/>
            </a:r>
            <a:endParaRPr/>
          </a:p>
        </p:txBody>
      </p:sp>
      <p:sp>
        <p:nvSpPr>
          <p:cNvPr id="127" name="Google Shape;127;g13a453227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a4532275f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These are the modules that we have used like Pandas , requests and </a:t>
            </a:r>
            <a:r>
              <a:rPr lang="en-IN"/>
              <a:t>beautifulsoup</a:t>
            </a:r>
            <a:r>
              <a:rPr lang="en-IN"/>
              <a:t> as you know pandas is a python library </a:t>
            </a:r>
            <a:r>
              <a:rPr lang="en-IN"/>
              <a:t>Pandas stands for “</a:t>
            </a:r>
            <a:r>
              <a:rPr b="1" lang="en-IN"/>
              <a:t>Python Data Analysis Library</a:t>
            </a:r>
            <a:r>
              <a:rPr lang="en-IN"/>
              <a:t>”. As the full form itself says that it is an analysis library . And the requests and the beautifulsoup library these two play a key role while scraping the data </a:t>
            </a:r>
            <a:r>
              <a:rPr b="1" lang="en-IN"/>
              <a:t>Python requests module has several built-in methods to make Http requests to </a:t>
            </a:r>
            <a:r>
              <a:rPr b="1" lang="en-IN"/>
              <a:t>specific</a:t>
            </a:r>
            <a:r>
              <a:rPr b="1" lang="en-IN"/>
              <a:t> </a:t>
            </a:r>
            <a:r>
              <a:rPr b="1" lang="en-IN"/>
              <a:t>URL</a:t>
            </a:r>
            <a:r>
              <a:rPr lang="en-IN"/>
              <a:t>. A Http request is meant to either retrieve data from a specified URI or to push data to a server. And the visualization </a:t>
            </a:r>
            <a:r>
              <a:rPr lang="en-IN"/>
              <a:t>modules </a:t>
            </a:r>
            <a:r>
              <a:rPr lang="en-IN"/>
              <a:t>that we have used is matplotlib , plotly and </a:t>
            </a:r>
            <a:r>
              <a:rPr lang="en-IN"/>
              <a:t>seaborn</a:t>
            </a:r>
            <a:r>
              <a:rPr lang="en-IN"/>
              <a:t> . And at last the websites that we have </a:t>
            </a:r>
            <a:r>
              <a:rPr lang="en-IN"/>
              <a:t>chosen to scrap is flipkart , reliance digital and Dell .</a:t>
            </a:r>
            <a:endParaRPr/>
          </a:p>
        </p:txBody>
      </p:sp>
      <p:sp>
        <p:nvSpPr>
          <p:cNvPr id="135" name="Google Shape;135;g13a4532275f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a4532275f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These are the steps we followed for the whole process so the first step is to collect the content from </a:t>
            </a:r>
            <a:r>
              <a:rPr lang="en-IN"/>
              <a:t>the website and in the next step we will be extracting the useful data  and the third step is to store the data in a dataframe with the module pandas and the final step is to analyse the scraped data so as per our project we will be analyzing  laptop prices to know the prices of the laptops that are changing with certain specifications and the price difference of laptops in different websites.</a:t>
            </a:r>
            <a:endParaRPr/>
          </a:p>
        </p:txBody>
      </p:sp>
      <p:sp>
        <p:nvSpPr>
          <p:cNvPr id="153" name="Google Shape;153;g13a4532275f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a4532275f_0_5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this the code that we have followed to scrap the data that we need and as you can see these are the columns of our dataframe which consists of brand , model ,processor , ram,rom and the price so we used </a:t>
            </a:r>
            <a:r>
              <a:rPr b="1" lang="en-IN"/>
              <a:t>regular expression</a:t>
            </a:r>
            <a:r>
              <a:rPr lang="en-IN"/>
              <a:t> to get the data that might be difficult to get by split or some other operations so in  regular expression we used findall function to scrap the required data that we need.</a:t>
            </a:r>
            <a:endParaRPr/>
          </a:p>
        </p:txBody>
      </p:sp>
      <p:sp>
        <p:nvSpPr>
          <p:cNvPr id="164" name="Google Shape;164;g13a4532275f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a4532275f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as you can observe this the dataset that we have scraped from the website and in the right you can observe the information of the dataframe where all the datatypes of the columns are in object form so as you can observe even the price column is also in object </a:t>
            </a:r>
            <a:r>
              <a:rPr lang="en-IN"/>
              <a:t>data type so in the next slide we will be showing the dataset that has been cleaned .</a:t>
            </a:r>
            <a:r>
              <a:rPr lang="en-IN"/>
              <a:t> </a:t>
            </a:r>
            <a:endParaRPr/>
          </a:p>
        </p:txBody>
      </p:sp>
      <p:sp>
        <p:nvSpPr>
          <p:cNvPr id="175" name="Google Shape;175;g13a4532275f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a4532275f_0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So this is the dataset after cleaning and manipulation of the data when u see the information of the data set you can observe that the columns </a:t>
            </a:r>
            <a:r>
              <a:rPr lang="en-IN"/>
              <a:t>data types</a:t>
            </a:r>
            <a:r>
              <a:rPr lang="en-IN"/>
              <a:t> are changed to their </a:t>
            </a:r>
            <a:r>
              <a:rPr lang="en-IN"/>
              <a:t>respective</a:t>
            </a:r>
            <a:r>
              <a:rPr lang="en-IN"/>
              <a:t> </a:t>
            </a:r>
            <a:r>
              <a:rPr lang="en-IN"/>
              <a:t>data types</a:t>
            </a:r>
            <a:r>
              <a:rPr lang="en-IN"/>
              <a:t> and you can observe that there three extra columns that has been made with some </a:t>
            </a:r>
            <a:r>
              <a:rPr lang="en-IN"/>
              <a:t>columns</a:t>
            </a:r>
            <a:r>
              <a:rPr lang="en-IN"/>
              <a:t> to make the dataset good for data analysis. </a:t>
            </a:r>
            <a:endParaRPr/>
          </a:p>
        </p:txBody>
      </p:sp>
      <p:sp>
        <p:nvSpPr>
          <p:cNvPr id="187" name="Google Shape;187;g13a4532275f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20" name="Google Shape;20;p2"/>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87" name="Google Shape;87;p11"/>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27" name="Google Shape;27;p3"/>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2" name="Google Shape;32;p4"/>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9" name="Google Shape;39;p5"/>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6" name="Google Shape;46;p6"/>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54" name="Google Shape;54;p7"/>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64" name="Google Shape;64;p8"/>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72" name="Google Shape;72;p9"/>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p:nvPr>
            <p:ph idx="2" type="pic"/>
          </p:nvPr>
        </p:nvSpPr>
        <p:spPr>
          <a:xfrm>
            <a:off x="5183188" y="987425"/>
            <a:ext cx="6172200" cy="4873625"/>
          </a:xfrm>
          <a:prstGeom prst="rect">
            <a:avLst/>
          </a:prstGeom>
          <a:noFill/>
          <a:ln>
            <a:noFill/>
          </a:ln>
        </p:spPr>
      </p:sp>
      <p:sp>
        <p:nvSpPr>
          <p:cNvPr id="76" name="Google Shape;76;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80" name="Google Shape;80;p10"/>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7.jpg"/><Relationship Id="rId7" Type="http://schemas.openxmlformats.org/officeDocument/2006/relationships/image" Target="../media/image10.jpg"/><Relationship Id="rId8"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6.png"/><Relationship Id="rId5" Type="http://schemas.openxmlformats.org/officeDocument/2006/relationships/image" Target="../media/image14.jpg"/><Relationship Id="rId6" Type="http://schemas.openxmlformats.org/officeDocument/2006/relationships/image" Target="../media/image13.png"/><Relationship Id="rId7" Type="http://schemas.openxmlformats.org/officeDocument/2006/relationships/image" Target="../media/image39.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7" name="Shape 97"/>
        <p:cNvGrpSpPr/>
        <p:nvPr/>
      </p:nvGrpSpPr>
      <p:grpSpPr>
        <a:xfrm>
          <a:off x="0" y="0"/>
          <a:ext cx="0" cy="0"/>
          <a:chOff x="0" y="0"/>
          <a:chExt cx="0" cy="0"/>
        </a:xfrm>
      </p:grpSpPr>
      <p:pic>
        <p:nvPicPr>
          <p:cNvPr descr="A group of people posing for the camera&#10;&#10;Description generated with very high confidence" id="98" name="Google Shape;98;p13"/>
          <p:cNvPicPr preferRelativeResize="0"/>
          <p:nvPr/>
        </p:nvPicPr>
        <p:blipFill rotWithShape="1">
          <a:blip r:embed="rId3">
            <a:alphaModFix/>
          </a:blip>
          <a:srcRect b="15373" l="0" r="-3" t="15378"/>
          <a:stretch/>
        </p:blipFill>
        <p:spPr>
          <a:xfrm>
            <a:off x="3649725" y="-41741"/>
            <a:ext cx="4609359" cy="2426373"/>
          </a:xfrm>
          <a:custGeom>
            <a:rect b="b" l="l" r="r" t="t"/>
            <a:pathLst>
              <a:path extrusionOk="0" h="2130473" w="4609359">
                <a:moveTo>
                  <a:pt x="986689" y="0"/>
                </a:moveTo>
                <a:lnTo>
                  <a:pt x="4609359" y="0"/>
                </a:lnTo>
                <a:lnTo>
                  <a:pt x="3622670" y="2130473"/>
                </a:lnTo>
                <a:lnTo>
                  <a:pt x="0" y="2130473"/>
                </a:lnTo>
                <a:close/>
              </a:path>
            </a:pathLst>
          </a:custGeom>
          <a:noFill/>
          <a:ln>
            <a:noFill/>
          </a:ln>
        </p:spPr>
      </p:pic>
      <p:pic>
        <p:nvPicPr>
          <p:cNvPr descr="A large sign above the front of a building&#10;&#10;Description generated with very high confidence" id="99" name="Google Shape;99;p13"/>
          <p:cNvPicPr preferRelativeResize="0"/>
          <p:nvPr/>
        </p:nvPicPr>
        <p:blipFill rotWithShape="1">
          <a:blip r:embed="rId4">
            <a:alphaModFix/>
          </a:blip>
          <a:srcRect b="17274" l="0" r="2" t="35118"/>
          <a:stretch/>
        </p:blipFill>
        <p:spPr>
          <a:xfrm>
            <a:off x="12698" y="-20870"/>
            <a:ext cx="4685614" cy="2405502"/>
          </a:xfrm>
          <a:custGeom>
            <a:rect b="b" l="l" r="r" t="t"/>
            <a:pathLst>
              <a:path extrusionOk="0" h="2130473" w="4475140">
                <a:moveTo>
                  <a:pt x="0" y="0"/>
                </a:moveTo>
                <a:lnTo>
                  <a:pt x="1074821" y="0"/>
                </a:lnTo>
                <a:lnTo>
                  <a:pt x="1074821" y="239"/>
                </a:lnTo>
                <a:lnTo>
                  <a:pt x="4475140" y="239"/>
                </a:lnTo>
                <a:lnTo>
                  <a:pt x="3488563" y="2130473"/>
                </a:lnTo>
                <a:lnTo>
                  <a:pt x="0" y="2130473"/>
                </a:lnTo>
                <a:close/>
              </a:path>
            </a:pathLst>
          </a:custGeom>
          <a:noFill/>
          <a:ln>
            <a:noFill/>
          </a:ln>
        </p:spPr>
      </p:pic>
      <p:pic>
        <p:nvPicPr>
          <p:cNvPr descr="A group of people sitting at a table&#10;&#10;Description generated with very high confidence" id="100" name="Google Shape;100;p13"/>
          <p:cNvPicPr preferRelativeResize="0"/>
          <p:nvPr/>
        </p:nvPicPr>
        <p:blipFill rotWithShape="1">
          <a:blip r:embed="rId5">
            <a:alphaModFix/>
          </a:blip>
          <a:srcRect b="10194" l="0" r="3" t="30138"/>
          <a:stretch/>
        </p:blipFill>
        <p:spPr>
          <a:xfrm>
            <a:off x="7264848" y="-41742"/>
            <a:ext cx="4914454" cy="2426373"/>
          </a:xfrm>
          <a:custGeom>
            <a:rect b="b" l="l" r="r" t="t"/>
            <a:pathLst>
              <a:path extrusionOk="0" h="2130473" w="4760659">
                <a:moveTo>
                  <a:pt x="986689" y="0"/>
                </a:moveTo>
                <a:lnTo>
                  <a:pt x="4760659" y="0"/>
                </a:lnTo>
                <a:lnTo>
                  <a:pt x="4760659" y="2130473"/>
                </a:lnTo>
                <a:lnTo>
                  <a:pt x="0" y="2130473"/>
                </a:lnTo>
                <a:close/>
              </a:path>
            </a:pathLst>
          </a:custGeom>
          <a:noFill/>
          <a:ln>
            <a:noFill/>
          </a:ln>
        </p:spPr>
      </p:pic>
      <p:pic>
        <p:nvPicPr>
          <p:cNvPr descr="A group of people looking at the camera&#10;&#10;Description generated with very high confidence" id="101" name="Google Shape;101;p13"/>
          <p:cNvPicPr preferRelativeResize="0"/>
          <p:nvPr/>
        </p:nvPicPr>
        <p:blipFill rotWithShape="1">
          <a:blip r:embed="rId6">
            <a:alphaModFix/>
          </a:blip>
          <a:srcRect b="27199" l="0" r="1" t="0"/>
          <a:stretch/>
        </p:blipFill>
        <p:spPr>
          <a:xfrm>
            <a:off x="7716860" y="4438580"/>
            <a:ext cx="4475140" cy="2419419"/>
          </a:xfrm>
          <a:custGeom>
            <a:rect b="b" l="l" r="r" t="t"/>
            <a:pathLst>
              <a:path extrusionOk="0" h="2174680" w="447514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descr="A group of people standing in a room&#10;&#10;Description generated with very high confidence" id="102" name="Google Shape;102;p13"/>
          <p:cNvPicPr preferRelativeResize="0"/>
          <p:nvPr/>
        </p:nvPicPr>
        <p:blipFill rotWithShape="1">
          <a:blip r:embed="rId7">
            <a:alphaModFix/>
          </a:blip>
          <a:srcRect b="27961" l="0" r="-1" t="0"/>
          <a:stretch/>
        </p:blipFill>
        <p:spPr>
          <a:xfrm>
            <a:off x="4039737" y="4438045"/>
            <a:ext cx="4523640" cy="2419953"/>
          </a:xfrm>
          <a:custGeom>
            <a:rect b="b" l="l" r="r" t="t"/>
            <a:pathLst>
              <a:path extrusionOk="0" h="2175160" w="452364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descr="A group of people sitting at a table&#10;&#10;Description generated with very high confidence" id="103" name="Google Shape;103;p13"/>
          <p:cNvPicPr preferRelativeResize="0"/>
          <p:nvPr/>
        </p:nvPicPr>
        <p:blipFill rotWithShape="1">
          <a:blip r:embed="rId8">
            <a:alphaModFix/>
          </a:blip>
          <a:srcRect b="530" l="0" r="0" t="33084"/>
          <a:stretch/>
        </p:blipFill>
        <p:spPr>
          <a:xfrm>
            <a:off x="-2" y="4445000"/>
            <a:ext cx="4908824" cy="2419953"/>
          </a:xfrm>
          <a:custGeom>
            <a:rect b="b" l="l" r="r" t="t"/>
            <a:pathLst>
              <a:path extrusionOk="0" h="2175160" w="4908824">
                <a:moveTo>
                  <a:pt x="0" y="0"/>
                </a:moveTo>
                <a:lnTo>
                  <a:pt x="4908824" y="0"/>
                </a:lnTo>
                <a:lnTo>
                  <a:pt x="3901440" y="2175160"/>
                </a:lnTo>
                <a:lnTo>
                  <a:pt x="0" y="2175160"/>
                </a:lnTo>
                <a:close/>
              </a:path>
            </a:pathLst>
          </a:custGeom>
          <a:noFill/>
          <a:ln>
            <a:noFill/>
          </a:ln>
        </p:spPr>
      </p:pic>
      <p:pic>
        <p:nvPicPr>
          <p:cNvPr id="104" name="Google Shape;104;p13"/>
          <p:cNvPicPr preferRelativeResize="0"/>
          <p:nvPr/>
        </p:nvPicPr>
        <p:blipFill rotWithShape="1">
          <a:blip r:embed="rId9">
            <a:alphaModFix/>
          </a:blip>
          <a:srcRect b="0" l="0" r="0" t="0"/>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9" name="Shape 199"/>
        <p:cNvGrpSpPr/>
        <p:nvPr/>
      </p:nvGrpSpPr>
      <p:grpSpPr>
        <a:xfrm>
          <a:off x="0" y="0"/>
          <a:ext cx="0" cy="0"/>
          <a:chOff x="0" y="0"/>
          <a:chExt cx="0" cy="0"/>
        </a:xfrm>
      </p:grpSpPr>
      <p:pic>
        <p:nvPicPr>
          <p:cNvPr id="200" name="Google Shape;200;p22"/>
          <p:cNvPicPr preferRelativeResize="0"/>
          <p:nvPr/>
        </p:nvPicPr>
        <p:blipFill>
          <a:blip r:embed="rId3">
            <a:alphaModFix/>
          </a:blip>
          <a:stretch>
            <a:fillRect/>
          </a:stretch>
        </p:blipFill>
        <p:spPr>
          <a:xfrm>
            <a:off x="9000250" y="6269700"/>
            <a:ext cx="3191750" cy="588300"/>
          </a:xfrm>
          <a:prstGeom prst="rect">
            <a:avLst/>
          </a:prstGeom>
          <a:noFill/>
          <a:ln>
            <a:noFill/>
          </a:ln>
        </p:spPr>
      </p:pic>
      <p:sp>
        <p:nvSpPr>
          <p:cNvPr id="201" name="Google Shape;201;p22"/>
          <p:cNvSpPr/>
          <p:nvPr/>
        </p:nvSpPr>
        <p:spPr>
          <a:xfrm>
            <a:off x="1937600" y="1688338"/>
            <a:ext cx="8366700" cy="4214700"/>
          </a:xfrm>
          <a:prstGeom prst="rect">
            <a:avLst/>
          </a:prstGeom>
          <a:solidFill>
            <a:schemeClr val="accen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txBox="1"/>
          <p:nvPr/>
        </p:nvSpPr>
        <p:spPr>
          <a:xfrm>
            <a:off x="2998100" y="3269275"/>
            <a:ext cx="6245700" cy="7434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ctr">
              <a:lnSpc>
                <a:spcPct val="90000"/>
              </a:lnSpc>
              <a:spcBef>
                <a:spcPts val="1000"/>
              </a:spcBef>
              <a:spcAft>
                <a:spcPts val="0"/>
              </a:spcAft>
              <a:buNone/>
            </a:pPr>
            <a:r>
              <a:rPr b="1" lang="en-IN" sz="4000">
                <a:solidFill>
                  <a:schemeClr val="lt1"/>
                </a:solidFill>
              </a:rPr>
              <a:t>Uni</a:t>
            </a:r>
            <a:r>
              <a:rPr b="1" lang="en-IN" sz="4000">
                <a:solidFill>
                  <a:schemeClr val="lt1"/>
                </a:solidFill>
              </a:rPr>
              <a:t>variate Analysis</a:t>
            </a:r>
            <a:r>
              <a:rPr b="1" lang="en-IN" sz="4700">
                <a:solidFill>
                  <a:schemeClr val="lt1"/>
                </a:solidFill>
              </a:rPr>
              <a:t> </a:t>
            </a:r>
            <a:endParaRPr sz="3700" u="none" cap="none" strike="noStrike">
              <a:solidFill>
                <a:schemeClr val="lt1"/>
              </a:solidFill>
            </a:endParaRPr>
          </a:p>
        </p:txBody>
      </p:sp>
      <p:sp>
        <p:nvSpPr>
          <p:cNvPr id="203" name="Google Shape;203;p22"/>
          <p:cNvSpPr/>
          <p:nvPr/>
        </p:nvSpPr>
        <p:spPr>
          <a:xfrm>
            <a:off x="0" y="12500"/>
            <a:ext cx="12192000" cy="130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nvSpPr>
        <p:spPr>
          <a:xfrm>
            <a:off x="2003000" y="189925"/>
            <a:ext cx="8235900" cy="954300"/>
          </a:xfrm>
          <a:prstGeom prst="rect">
            <a:avLst/>
          </a:prstGeom>
          <a:noFill/>
          <a:ln cap="flat" cmpd="sng" w="762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5000">
                <a:solidFill>
                  <a:schemeClr val="lt1"/>
                </a:solidFill>
                <a:latin typeface="Calibri"/>
                <a:ea typeface="Calibri"/>
                <a:cs typeface="Calibri"/>
                <a:sym typeface="Calibri"/>
              </a:rPr>
              <a:t>Exploratory Data Analysis</a:t>
            </a:r>
            <a:endParaRPr b="1" sz="50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8" name="Shape 208"/>
        <p:cNvGrpSpPr/>
        <p:nvPr/>
      </p:nvGrpSpPr>
      <p:grpSpPr>
        <a:xfrm>
          <a:off x="0" y="0"/>
          <a:ext cx="0" cy="0"/>
          <a:chOff x="0" y="0"/>
          <a:chExt cx="0" cy="0"/>
        </a:xfrm>
      </p:grpSpPr>
      <p:sp>
        <p:nvSpPr>
          <p:cNvPr id="209" name="Google Shape;209;p23"/>
          <p:cNvSpPr txBox="1"/>
          <p:nvPr/>
        </p:nvSpPr>
        <p:spPr>
          <a:xfrm>
            <a:off x="9982875" y="2573575"/>
            <a:ext cx="3044400" cy="14547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Clr>
                <a:schemeClr val="lt1"/>
              </a:buClr>
              <a:buSzPts val="1650"/>
              <a:buChar char="●"/>
            </a:pPr>
            <a:r>
              <a:rPr lang="en-IN" sz="1650">
                <a:solidFill>
                  <a:schemeClr val="lt1"/>
                </a:solidFill>
              </a:rPr>
              <a:t>HP  -  175</a:t>
            </a:r>
            <a:endParaRPr sz="1650">
              <a:solidFill>
                <a:schemeClr val="lt1"/>
              </a:solidFill>
            </a:endParaRPr>
          </a:p>
          <a:p>
            <a:pPr indent="-333375" lvl="0" marL="457200" rtl="0" algn="l">
              <a:spcBef>
                <a:spcPts val="0"/>
              </a:spcBef>
              <a:spcAft>
                <a:spcPts val="0"/>
              </a:spcAft>
              <a:buClr>
                <a:schemeClr val="lt1"/>
              </a:buClr>
              <a:buSzPts val="1650"/>
              <a:buChar char="●"/>
            </a:pPr>
            <a:r>
              <a:rPr lang="en-IN" sz="1650">
                <a:solidFill>
                  <a:schemeClr val="lt1"/>
                </a:solidFill>
              </a:rPr>
              <a:t>Lenovo  - </a:t>
            </a:r>
            <a:r>
              <a:rPr lang="en-IN" sz="1650">
                <a:solidFill>
                  <a:schemeClr val="lt1"/>
                </a:solidFill>
              </a:rPr>
              <a:t>1</a:t>
            </a:r>
            <a:r>
              <a:rPr lang="en-IN" sz="1650">
                <a:solidFill>
                  <a:schemeClr val="lt1"/>
                </a:solidFill>
              </a:rPr>
              <a:t>67</a:t>
            </a:r>
            <a:endParaRPr sz="1650">
              <a:solidFill>
                <a:schemeClr val="lt1"/>
              </a:solidFill>
            </a:endParaRPr>
          </a:p>
          <a:p>
            <a:pPr indent="-333375" lvl="0" marL="457200" rtl="0" algn="l">
              <a:spcBef>
                <a:spcPts val="0"/>
              </a:spcBef>
              <a:spcAft>
                <a:spcPts val="0"/>
              </a:spcAft>
              <a:buClr>
                <a:schemeClr val="lt1"/>
              </a:buClr>
              <a:buSzPts val="1650"/>
              <a:buChar char="●"/>
            </a:pPr>
            <a:r>
              <a:rPr lang="en-IN" sz="1650">
                <a:solidFill>
                  <a:schemeClr val="lt1"/>
                </a:solidFill>
              </a:rPr>
              <a:t>Dell  - 121</a:t>
            </a:r>
            <a:endParaRPr sz="1650">
              <a:solidFill>
                <a:schemeClr val="lt1"/>
              </a:solidFill>
            </a:endParaRPr>
          </a:p>
          <a:p>
            <a:pPr indent="-333375" lvl="0" marL="457200" rtl="0" algn="l">
              <a:spcBef>
                <a:spcPts val="0"/>
              </a:spcBef>
              <a:spcAft>
                <a:spcPts val="0"/>
              </a:spcAft>
              <a:buClr>
                <a:schemeClr val="lt1"/>
              </a:buClr>
              <a:buSzPts val="1650"/>
              <a:buChar char="●"/>
            </a:pPr>
            <a:r>
              <a:rPr lang="en-IN" sz="1650">
                <a:solidFill>
                  <a:schemeClr val="lt1"/>
                </a:solidFill>
              </a:rPr>
              <a:t>Asus - 86</a:t>
            </a:r>
            <a:endParaRPr sz="1650">
              <a:solidFill>
                <a:schemeClr val="lt1"/>
              </a:solidFill>
            </a:endParaRPr>
          </a:p>
          <a:p>
            <a:pPr indent="-333375" lvl="0" marL="457200" rtl="0" algn="l">
              <a:spcBef>
                <a:spcPts val="0"/>
              </a:spcBef>
              <a:spcAft>
                <a:spcPts val="0"/>
              </a:spcAft>
              <a:buClr>
                <a:schemeClr val="lt1"/>
              </a:buClr>
              <a:buSzPts val="1650"/>
              <a:buChar char="●"/>
            </a:pPr>
            <a:r>
              <a:rPr lang="en-IN" sz="1650">
                <a:solidFill>
                  <a:schemeClr val="lt1"/>
                </a:solidFill>
              </a:rPr>
              <a:t>Apple - 35</a:t>
            </a:r>
            <a:endParaRPr sz="1650">
              <a:solidFill>
                <a:schemeClr val="lt1"/>
              </a:solidFill>
            </a:endParaRPr>
          </a:p>
        </p:txBody>
      </p:sp>
      <p:pic>
        <p:nvPicPr>
          <p:cNvPr id="210" name="Google Shape;210;p23"/>
          <p:cNvPicPr preferRelativeResize="0"/>
          <p:nvPr/>
        </p:nvPicPr>
        <p:blipFill rotWithShape="1">
          <a:blip r:embed="rId3">
            <a:alphaModFix/>
          </a:blip>
          <a:srcRect b="3956" l="833" r="0" t="0"/>
          <a:stretch/>
        </p:blipFill>
        <p:spPr>
          <a:xfrm>
            <a:off x="74663" y="848500"/>
            <a:ext cx="9977774" cy="5160999"/>
          </a:xfrm>
          <a:prstGeom prst="rect">
            <a:avLst/>
          </a:prstGeom>
          <a:noFill/>
          <a:ln cap="flat" cmpd="sng" w="76200">
            <a:solidFill>
              <a:schemeClr val="accent1"/>
            </a:solidFill>
            <a:prstDash val="solid"/>
            <a:round/>
            <a:headEnd len="sm" w="sm" type="none"/>
            <a:tailEnd len="sm" w="sm" type="none"/>
          </a:ln>
        </p:spPr>
      </p:pic>
      <p:sp>
        <p:nvSpPr>
          <p:cNvPr id="211" name="Google Shape;211;p23"/>
          <p:cNvSpPr/>
          <p:nvPr/>
        </p:nvSpPr>
        <p:spPr>
          <a:xfrm>
            <a:off x="10079725" y="1384075"/>
            <a:ext cx="1863900" cy="118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txBox="1"/>
          <p:nvPr/>
        </p:nvSpPr>
        <p:spPr>
          <a:xfrm>
            <a:off x="10196275" y="1470925"/>
            <a:ext cx="1630800" cy="10158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solidFill>
                  <a:schemeClr val="lt1"/>
                </a:solidFill>
                <a:latin typeface="Calibri"/>
                <a:ea typeface="Calibri"/>
                <a:cs typeface="Calibri"/>
                <a:sym typeface="Calibri"/>
              </a:rPr>
              <a:t> Top 5 Available Brands :</a:t>
            </a:r>
            <a:endParaRPr b="1" sz="1800">
              <a:solidFill>
                <a:schemeClr val="lt1"/>
              </a:solidFill>
              <a:latin typeface="Calibri"/>
              <a:ea typeface="Calibri"/>
              <a:cs typeface="Calibri"/>
              <a:sym typeface="Calibri"/>
            </a:endParaRPr>
          </a:p>
        </p:txBody>
      </p:sp>
      <p:sp>
        <p:nvSpPr>
          <p:cNvPr id="213" name="Google Shape;213;p23"/>
          <p:cNvSpPr/>
          <p:nvPr/>
        </p:nvSpPr>
        <p:spPr>
          <a:xfrm>
            <a:off x="3755925" y="6009500"/>
            <a:ext cx="2225700" cy="6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nvSpPr>
        <p:spPr>
          <a:xfrm>
            <a:off x="3867225" y="611575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215" name="Google Shape;215;p23"/>
          <p:cNvPicPr preferRelativeResize="0"/>
          <p:nvPr/>
        </p:nvPicPr>
        <p:blipFill>
          <a:blip r:embed="rId4">
            <a:alphaModFix/>
          </a:blip>
          <a:stretch>
            <a:fillRect/>
          </a:stretch>
        </p:blipFill>
        <p:spPr>
          <a:xfrm>
            <a:off x="9000250" y="6269700"/>
            <a:ext cx="3191750" cy="588300"/>
          </a:xfrm>
          <a:prstGeom prst="rect">
            <a:avLst/>
          </a:prstGeom>
          <a:noFill/>
          <a:ln>
            <a:noFill/>
          </a:ln>
        </p:spPr>
      </p:pic>
      <p:sp>
        <p:nvSpPr>
          <p:cNvPr id="216" name="Google Shape;216;p23"/>
          <p:cNvSpPr/>
          <p:nvPr/>
        </p:nvSpPr>
        <p:spPr>
          <a:xfrm>
            <a:off x="10108075" y="2573575"/>
            <a:ext cx="1807200" cy="1454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20" name="Shape 220"/>
        <p:cNvGrpSpPr/>
        <p:nvPr/>
      </p:nvGrpSpPr>
      <p:grpSpPr>
        <a:xfrm>
          <a:off x="0" y="0"/>
          <a:ext cx="0" cy="0"/>
          <a:chOff x="0" y="0"/>
          <a:chExt cx="0" cy="0"/>
        </a:xfrm>
      </p:grpSpPr>
      <p:sp>
        <p:nvSpPr>
          <p:cNvPr id="221" name="Google Shape;221;p24"/>
          <p:cNvSpPr/>
          <p:nvPr/>
        </p:nvSpPr>
        <p:spPr>
          <a:xfrm>
            <a:off x="8706075" y="1733200"/>
            <a:ext cx="2976900" cy="84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txBox="1"/>
          <p:nvPr/>
        </p:nvSpPr>
        <p:spPr>
          <a:xfrm>
            <a:off x="8984325" y="1941850"/>
            <a:ext cx="24204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Most Available Ram :</a:t>
            </a:r>
            <a:endParaRPr b="1" sz="1600">
              <a:solidFill>
                <a:schemeClr val="lt1"/>
              </a:solidFill>
              <a:latin typeface="Calibri"/>
              <a:ea typeface="Calibri"/>
              <a:cs typeface="Calibri"/>
              <a:sym typeface="Calibri"/>
            </a:endParaRPr>
          </a:p>
        </p:txBody>
      </p:sp>
      <p:sp>
        <p:nvSpPr>
          <p:cNvPr id="223" name="Google Shape;223;p24"/>
          <p:cNvSpPr/>
          <p:nvPr/>
        </p:nvSpPr>
        <p:spPr>
          <a:xfrm>
            <a:off x="3547000" y="5246950"/>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txBox="1"/>
          <p:nvPr/>
        </p:nvSpPr>
        <p:spPr>
          <a:xfrm>
            <a:off x="3658300" y="53278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a:t>
            </a:r>
            <a:r>
              <a:rPr b="1" lang="en-IN" sz="1900">
                <a:solidFill>
                  <a:schemeClr val="dk1"/>
                </a:solidFill>
                <a:latin typeface="Calibri"/>
                <a:ea typeface="Calibri"/>
                <a:cs typeface="Calibri"/>
                <a:sym typeface="Calibri"/>
              </a:rPr>
              <a:t> Plot</a:t>
            </a:r>
            <a:endParaRPr b="1" sz="1900">
              <a:solidFill>
                <a:schemeClr val="dk1"/>
              </a:solidFill>
              <a:latin typeface="Calibri"/>
              <a:ea typeface="Calibri"/>
              <a:cs typeface="Calibri"/>
              <a:sym typeface="Calibri"/>
            </a:endParaRPr>
          </a:p>
        </p:txBody>
      </p:sp>
      <p:pic>
        <p:nvPicPr>
          <p:cNvPr id="225" name="Google Shape;225;p24"/>
          <p:cNvPicPr preferRelativeResize="0"/>
          <p:nvPr/>
        </p:nvPicPr>
        <p:blipFill>
          <a:blip r:embed="rId3">
            <a:alphaModFix/>
          </a:blip>
          <a:stretch>
            <a:fillRect/>
          </a:stretch>
        </p:blipFill>
        <p:spPr>
          <a:xfrm>
            <a:off x="9000250" y="6269700"/>
            <a:ext cx="3191750" cy="588300"/>
          </a:xfrm>
          <a:prstGeom prst="rect">
            <a:avLst/>
          </a:prstGeom>
          <a:noFill/>
          <a:ln>
            <a:noFill/>
          </a:ln>
        </p:spPr>
      </p:pic>
      <p:sp>
        <p:nvSpPr>
          <p:cNvPr id="226" name="Google Shape;226;p24"/>
          <p:cNvSpPr/>
          <p:nvPr/>
        </p:nvSpPr>
        <p:spPr>
          <a:xfrm>
            <a:off x="8706075" y="2525800"/>
            <a:ext cx="2976900" cy="1174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txBox="1"/>
          <p:nvPr/>
        </p:nvSpPr>
        <p:spPr>
          <a:xfrm>
            <a:off x="9000250" y="2605150"/>
            <a:ext cx="3811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8GB </a:t>
            </a:r>
            <a:r>
              <a:rPr lang="en-IN" sz="1800">
                <a:solidFill>
                  <a:schemeClr val="lt1"/>
                </a:solidFill>
                <a:latin typeface="Calibri"/>
                <a:ea typeface="Calibri"/>
                <a:cs typeface="Calibri"/>
                <a:sym typeface="Calibri"/>
              </a:rPr>
              <a:t>- 426</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16GB  - 211</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4GB - 50</a:t>
            </a:r>
            <a:endParaRPr sz="1800">
              <a:solidFill>
                <a:schemeClr val="lt1"/>
              </a:solidFill>
              <a:latin typeface="Calibri"/>
              <a:ea typeface="Calibri"/>
              <a:cs typeface="Calibri"/>
              <a:sym typeface="Calibri"/>
            </a:endParaRPr>
          </a:p>
        </p:txBody>
      </p:sp>
      <p:pic>
        <p:nvPicPr>
          <p:cNvPr id="228" name="Google Shape;228;p24"/>
          <p:cNvPicPr preferRelativeResize="0"/>
          <p:nvPr/>
        </p:nvPicPr>
        <p:blipFill>
          <a:blip r:embed="rId4">
            <a:alphaModFix/>
          </a:blip>
          <a:stretch>
            <a:fillRect/>
          </a:stretch>
        </p:blipFill>
        <p:spPr>
          <a:xfrm>
            <a:off x="304800" y="708825"/>
            <a:ext cx="8401276" cy="4486948"/>
          </a:xfrm>
          <a:prstGeom prst="rect">
            <a:avLst/>
          </a:prstGeom>
          <a:noFill/>
          <a:ln cap="flat" cmpd="sng" w="76200">
            <a:solidFill>
              <a:schemeClr val="accent1"/>
            </a:solidFill>
            <a:prstDash val="solid"/>
            <a:round/>
            <a:headEnd len="sm" w="sm" type="none"/>
            <a:tailEnd len="sm" w="sm" type="none"/>
          </a:ln>
        </p:spPr>
      </p:pic>
      <p:sp>
        <p:nvSpPr>
          <p:cNvPr id="229" name="Google Shape;229;p24"/>
          <p:cNvSpPr/>
          <p:nvPr/>
        </p:nvSpPr>
        <p:spPr>
          <a:xfrm>
            <a:off x="3217025" y="735675"/>
            <a:ext cx="27807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3" name="Shape 233"/>
        <p:cNvGrpSpPr/>
        <p:nvPr/>
      </p:nvGrpSpPr>
      <p:grpSpPr>
        <a:xfrm>
          <a:off x="0" y="0"/>
          <a:ext cx="0" cy="0"/>
          <a:chOff x="0" y="0"/>
          <a:chExt cx="0" cy="0"/>
        </a:xfrm>
      </p:grpSpPr>
      <p:sp>
        <p:nvSpPr>
          <p:cNvPr id="234" name="Google Shape;234;p25"/>
          <p:cNvSpPr/>
          <p:nvPr/>
        </p:nvSpPr>
        <p:spPr>
          <a:xfrm>
            <a:off x="8860500" y="1343550"/>
            <a:ext cx="2976900" cy="84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txBox="1"/>
          <p:nvPr/>
        </p:nvSpPr>
        <p:spPr>
          <a:xfrm>
            <a:off x="9138750" y="1552200"/>
            <a:ext cx="24204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Most </a:t>
            </a:r>
            <a:r>
              <a:rPr b="1" lang="en-IN" sz="1600">
                <a:solidFill>
                  <a:schemeClr val="lt1"/>
                </a:solidFill>
                <a:latin typeface="Calibri"/>
                <a:ea typeface="Calibri"/>
                <a:cs typeface="Calibri"/>
                <a:sym typeface="Calibri"/>
              </a:rPr>
              <a:t>Available Rom type :</a:t>
            </a:r>
            <a:endParaRPr b="1" sz="1600">
              <a:solidFill>
                <a:schemeClr val="lt1"/>
              </a:solidFill>
              <a:latin typeface="Calibri"/>
              <a:ea typeface="Calibri"/>
              <a:cs typeface="Calibri"/>
              <a:sym typeface="Calibri"/>
            </a:endParaRPr>
          </a:p>
        </p:txBody>
      </p:sp>
      <p:sp>
        <p:nvSpPr>
          <p:cNvPr id="236" name="Google Shape;236;p25"/>
          <p:cNvSpPr/>
          <p:nvPr/>
        </p:nvSpPr>
        <p:spPr>
          <a:xfrm>
            <a:off x="3393675" y="6108275"/>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3504975" y="618912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a:t>
            </a:r>
            <a:r>
              <a:rPr b="1" lang="en-IN" sz="1900">
                <a:solidFill>
                  <a:schemeClr val="dk1"/>
                </a:solidFill>
                <a:latin typeface="Calibri"/>
                <a:ea typeface="Calibri"/>
                <a:cs typeface="Calibri"/>
                <a:sym typeface="Calibri"/>
              </a:rPr>
              <a:t> Plot</a:t>
            </a:r>
            <a:endParaRPr b="1" sz="1900">
              <a:solidFill>
                <a:schemeClr val="dk1"/>
              </a:solidFill>
              <a:latin typeface="Calibri"/>
              <a:ea typeface="Calibri"/>
              <a:cs typeface="Calibri"/>
              <a:sym typeface="Calibri"/>
            </a:endParaRPr>
          </a:p>
        </p:txBody>
      </p:sp>
      <p:pic>
        <p:nvPicPr>
          <p:cNvPr id="238" name="Google Shape;238;p25"/>
          <p:cNvPicPr preferRelativeResize="0"/>
          <p:nvPr/>
        </p:nvPicPr>
        <p:blipFill>
          <a:blip r:embed="rId3">
            <a:alphaModFix/>
          </a:blip>
          <a:stretch>
            <a:fillRect/>
          </a:stretch>
        </p:blipFill>
        <p:spPr>
          <a:xfrm>
            <a:off x="9000250" y="6269700"/>
            <a:ext cx="3191750" cy="588300"/>
          </a:xfrm>
          <a:prstGeom prst="rect">
            <a:avLst/>
          </a:prstGeom>
          <a:noFill/>
          <a:ln>
            <a:noFill/>
          </a:ln>
        </p:spPr>
      </p:pic>
      <p:sp>
        <p:nvSpPr>
          <p:cNvPr id="239" name="Google Shape;239;p25"/>
          <p:cNvSpPr/>
          <p:nvPr/>
        </p:nvSpPr>
        <p:spPr>
          <a:xfrm>
            <a:off x="8860500" y="2136300"/>
            <a:ext cx="2976900" cy="1174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txBox="1"/>
          <p:nvPr/>
        </p:nvSpPr>
        <p:spPr>
          <a:xfrm>
            <a:off x="9138750" y="2215650"/>
            <a:ext cx="3811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SSD</a:t>
            </a:r>
            <a:r>
              <a:rPr lang="en-IN" sz="1800">
                <a:solidFill>
                  <a:schemeClr val="lt1"/>
                </a:solidFill>
                <a:latin typeface="Calibri"/>
                <a:ea typeface="Calibri"/>
                <a:cs typeface="Calibri"/>
                <a:sym typeface="Calibri"/>
              </a:rPr>
              <a:t> - </a:t>
            </a:r>
            <a:r>
              <a:rPr lang="en-IN" sz="1800">
                <a:solidFill>
                  <a:schemeClr val="lt1"/>
                </a:solidFill>
                <a:latin typeface="Calibri"/>
                <a:ea typeface="Calibri"/>
                <a:cs typeface="Calibri"/>
                <a:sym typeface="Calibri"/>
              </a:rPr>
              <a:t>590</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HDD - 46</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HDD &amp; SSD  - 37</a:t>
            </a:r>
            <a:endParaRPr sz="1800">
              <a:solidFill>
                <a:schemeClr val="lt1"/>
              </a:solidFill>
              <a:latin typeface="Calibri"/>
              <a:ea typeface="Calibri"/>
              <a:cs typeface="Calibri"/>
              <a:sym typeface="Calibri"/>
            </a:endParaRPr>
          </a:p>
        </p:txBody>
      </p:sp>
      <p:pic>
        <p:nvPicPr>
          <p:cNvPr id="241" name="Google Shape;241;p25"/>
          <p:cNvPicPr preferRelativeResize="0"/>
          <p:nvPr/>
        </p:nvPicPr>
        <p:blipFill>
          <a:blip r:embed="rId4">
            <a:alphaModFix/>
          </a:blip>
          <a:stretch>
            <a:fillRect/>
          </a:stretch>
        </p:blipFill>
        <p:spPr>
          <a:xfrm>
            <a:off x="288000" y="340775"/>
            <a:ext cx="8572500" cy="5715000"/>
          </a:xfrm>
          <a:prstGeom prst="rect">
            <a:avLst/>
          </a:prstGeom>
          <a:noFill/>
          <a:ln cap="flat" cmpd="sng" w="76200">
            <a:solidFill>
              <a:schemeClr val="accent1"/>
            </a:solidFill>
            <a:prstDash val="solid"/>
            <a:round/>
            <a:headEnd len="sm" w="sm" type="none"/>
            <a:tailEnd len="sm" w="sm" type="none"/>
          </a:ln>
        </p:spPr>
      </p:pic>
      <p:sp>
        <p:nvSpPr>
          <p:cNvPr id="242" name="Google Shape;242;p25"/>
          <p:cNvSpPr/>
          <p:nvPr/>
        </p:nvSpPr>
        <p:spPr>
          <a:xfrm>
            <a:off x="2967625" y="423950"/>
            <a:ext cx="33417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6" name="Shape 246"/>
        <p:cNvGrpSpPr/>
        <p:nvPr/>
      </p:nvGrpSpPr>
      <p:grpSpPr>
        <a:xfrm>
          <a:off x="0" y="0"/>
          <a:ext cx="0" cy="0"/>
          <a:chOff x="0" y="0"/>
          <a:chExt cx="0" cy="0"/>
        </a:xfrm>
      </p:grpSpPr>
      <p:sp>
        <p:nvSpPr>
          <p:cNvPr id="247" name="Google Shape;247;p26"/>
          <p:cNvSpPr/>
          <p:nvPr/>
        </p:nvSpPr>
        <p:spPr>
          <a:xfrm>
            <a:off x="8860500" y="1343550"/>
            <a:ext cx="2976900" cy="84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nvSpPr>
        <p:spPr>
          <a:xfrm>
            <a:off x="9138750" y="1429200"/>
            <a:ext cx="24204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Most Laptop type based on price :</a:t>
            </a:r>
            <a:endParaRPr b="1" sz="1600">
              <a:solidFill>
                <a:schemeClr val="lt1"/>
              </a:solidFill>
              <a:latin typeface="Calibri"/>
              <a:ea typeface="Calibri"/>
              <a:cs typeface="Calibri"/>
              <a:sym typeface="Calibri"/>
            </a:endParaRPr>
          </a:p>
        </p:txBody>
      </p:sp>
      <p:sp>
        <p:nvSpPr>
          <p:cNvPr id="249" name="Google Shape;249;p26"/>
          <p:cNvSpPr/>
          <p:nvPr/>
        </p:nvSpPr>
        <p:spPr>
          <a:xfrm>
            <a:off x="3393675" y="5399125"/>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txBox="1"/>
          <p:nvPr/>
        </p:nvSpPr>
        <p:spPr>
          <a:xfrm>
            <a:off x="3504975" y="547997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251" name="Google Shape;251;p26"/>
          <p:cNvPicPr preferRelativeResize="0"/>
          <p:nvPr/>
        </p:nvPicPr>
        <p:blipFill>
          <a:blip r:embed="rId3">
            <a:alphaModFix/>
          </a:blip>
          <a:stretch>
            <a:fillRect/>
          </a:stretch>
        </p:blipFill>
        <p:spPr>
          <a:xfrm>
            <a:off x="9000250" y="6269700"/>
            <a:ext cx="3191750" cy="588300"/>
          </a:xfrm>
          <a:prstGeom prst="rect">
            <a:avLst/>
          </a:prstGeom>
          <a:noFill/>
          <a:ln>
            <a:noFill/>
          </a:ln>
        </p:spPr>
      </p:pic>
      <p:sp>
        <p:nvSpPr>
          <p:cNvPr id="252" name="Google Shape;252;p26"/>
          <p:cNvSpPr/>
          <p:nvPr/>
        </p:nvSpPr>
        <p:spPr>
          <a:xfrm>
            <a:off x="8860500" y="2136300"/>
            <a:ext cx="2976900" cy="1174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nvSpPr>
        <p:spPr>
          <a:xfrm>
            <a:off x="9051475" y="2123250"/>
            <a:ext cx="40785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Calibri"/>
              <a:buChar char="●"/>
            </a:pPr>
            <a:r>
              <a:rPr lang="en-IN" sz="1450">
                <a:solidFill>
                  <a:schemeClr val="lt1"/>
                </a:solidFill>
              </a:rPr>
              <a:t>High End Laptop - 144</a:t>
            </a:r>
            <a:endParaRPr sz="1450">
              <a:solidFill>
                <a:schemeClr val="lt1"/>
              </a:solidFill>
            </a:endParaRPr>
          </a:p>
          <a:p>
            <a:pPr indent="-368300" lvl="0" marL="457200" rtl="0" algn="l">
              <a:spcBef>
                <a:spcPts val="0"/>
              </a:spcBef>
              <a:spcAft>
                <a:spcPts val="0"/>
              </a:spcAft>
              <a:buClr>
                <a:schemeClr val="lt1"/>
              </a:buClr>
              <a:buSzPts val="2200"/>
              <a:buFont typeface="Calibri"/>
              <a:buChar char="●"/>
            </a:pPr>
            <a:r>
              <a:rPr lang="en-IN" sz="1450">
                <a:solidFill>
                  <a:schemeClr val="lt1"/>
                </a:solidFill>
              </a:rPr>
              <a:t>Budget Laptop - 144</a:t>
            </a:r>
            <a:endParaRPr sz="1450">
              <a:solidFill>
                <a:schemeClr val="lt1"/>
              </a:solidFill>
            </a:endParaRPr>
          </a:p>
          <a:p>
            <a:pPr indent="-368300" lvl="0" marL="457200" rtl="0" algn="l">
              <a:lnSpc>
                <a:spcPct val="115000"/>
              </a:lnSpc>
              <a:spcBef>
                <a:spcPts val="0"/>
              </a:spcBef>
              <a:spcAft>
                <a:spcPts val="0"/>
              </a:spcAft>
              <a:buClr>
                <a:schemeClr val="lt1"/>
              </a:buClr>
              <a:buSzPts val="2200"/>
              <a:buFont typeface="Calibri"/>
              <a:buChar char="●"/>
            </a:pPr>
            <a:r>
              <a:rPr lang="en-IN" sz="1450">
                <a:solidFill>
                  <a:schemeClr val="lt1"/>
                </a:solidFill>
              </a:rPr>
              <a:t>Mid Range Laptop - 130</a:t>
            </a:r>
            <a:endParaRPr sz="2200">
              <a:solidFill>
                <a:schemeClr val="lt1"/>
              </a:solidFill>
              <a:latin typeface="Calibri"/>
              <a:ea typeface="Calibri"/>
              <a:cs typeface="Calibri"/>
              <a:sym typeface="Calibri"/>
            </a:endParaRPr>
          </a:p>
        </p:txBody>
      </p:sp>
      <p:pic>
        <p:nvPicPr>
          <p:cNvPr id="254" name="Google Shape;254;p26"/>
          <p:cNvPicPr preferRelativeResize="0"/>
          <p:nvPr/>
        </p:nvPicPr>
        <p:blipFill>
          <a:blip r:embed="rId4">
            <a:alphaModFix/>
          </a:blip>
          <a:stretch>
            <a:fillRect/>
          </a:stretch>
        </p:blipFill>
        <p:spPr>
          <a:xfrm>
            <a:off x="81712" y="635925"/>
            <a:ext cx="8918526" cy="4763200"/>
          </a:xfrm>
          <a:prstGeom prst="rect">
            <a:avLst/>
          </a:prstGeom>
          <a:noFill/>
          <a:ln cap="flat" cmpd="sng" w="38100">
            <a:solidFill>
              <a:schemeClr val="accent1"/>
            </a:solidFill>
            <a:prstDash val="solid"/>
            <a:round/>
            <a:headEnd len="sm" w="sm" type="none"/>
            <a:tailEnd len="sm" w="sm" type="none"/>
          </a:ln>
        </p:spPr>
      </p:pic>
      <p:sp>
        <p:nvSpPr>
          <p:cNvPr id="255" name="Google Shape;255;p26"/>
          <p:cNvSpPr/>
          <p:nvPr/>
        </p:nvSpPr>
        <p:spPr>
          <a:xfrm>
            <a:off x="3217025" y="735675"/>
            <a:ext cx="27807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9" name="Shape 259"/>
        <p:cNvGrpSpPr/>
        <p:nvPr/>
      </p:nvGrpSpPr>
      <p:grpSpPr>
        <a:xfrm>
          <a:off x="0" y="0"/>
          <a:ext cx="0" cy="0"/>
          <a:chOff x="0" y="0"/>
          <a:chExt cx="0" cy="0"/>
        </a:xfrm>
      </p:grpSpPr>
      <p:sp>
        <p:nvSpPr>
          <p:cNvPr id="260" name="Google Shape;260;p27"/>
          <p:cNvSpPr/>
          <p:nvPr/>
        </p:nvSpPr>
        <p:spPr>
          <a:xfrm>
            <a:off x="1632750" y="1172075"/>
            <a:ext cx="8366700" cy="4214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nvSpPr>
        <p:spPr>
          <a:xfrm>
            <a:off x="2903850" y="2879975"/>
            <a:ext cx="5824500" cy="7434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ctr">
              <a:lnSpc>
                <a:spcPct val="90000"/>
              </a:lnSpc>
              <a:spcBef>
                <a:spcPts val="1000"/>
              </a:spcBef>
              <a:spcAft>
                <a:spcPts val="0"/>
              </a:spcAft>
              <a:buNone/>
            </a:pPr>
            <a:r>
              <a:rPr b="1" lang="en-IN" sz="4000">
                <a:solidFill>
                  <a:schemeClr val="lt1"/>
                </a:solidFill>
              </a:rPr>
              <a:t>Bivariate Analysis</a:t>
            </a:r>
            <a:r>
              <a:rPr b="1" lang="en-IN" sz="4700">
                <a:solidFill>
                  <a:schemeClr val="lt1"/>
                </a:solidFill>
              </a:rPr>
              <a:t> </a:t>
            </a:r>
            <a:endParaRPr sz="3700" u="none" cap="none" strike="noStrike">
              <a:solidFill>
                <a:schemeClr val="lt1"/>
              </a:solidFill>
            </a:endParaRPr>
          </a:p>
        </p:txBody>
      </p:sp>
      <p:pic>
        <p:nvPicPr>
          <p:cNvPr id="262" name="Google Shape;262;p27"/>
          <p:cNvPicPr preferRelativeResize="0"/>
          <p:nvPr/>
        </p:nvPicPr>
        <p:blipFill>
          <a:blip r:embed="rId3">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6" name="Shape 266"/>
        <p:cNvGrpSpPr/>
        <p:nvPr/>
      </p:nvGrpSpPr>
      <p:grpSpPr>
        <a:xfrm>
          <a:off x="0" y="0"/>
          <a:ext cx="0" cy="0"/>
          <a:chOff x="0" y="0"/>
          <a:chExt cx="0" cy="0"/>
        </a:xfrm>
      </p:grpSpPr>
      <p:sp>
        <p:nvSpPr>
          <p:cNvPr id="267" name="Google Shape;267;p28"/>
          <p:cNvSpPr/>
          <p:nvPr/>
        </p:nvSpPr>
        <p:spPr>
          <a:xfrm>
            <a:off x="8704125" y="1733200"/>
            <a:ext cx="2976900" cy="84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nvSpPr>
        <p:spPr>
          <a:xfrm>
            <a:off x="8982375" y="1818850"/>
            <a:ext cx="24204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Brand Count on different websites : </a:t>
            </a:r>
            <a:endParaRPr b="1" sz="1600">
              <a:solidFill>
                <a:schemeClr val="lt1"/>
              </a:solidFill>
              <a:latin typeface="Calibri"/>
              <a:ea typeface="Calibri"/>
              <a:cs typeface="Calibri"/>
              <a:sym typeface="Calibri"/>
            </a:endParaRPr>
          </a:p>
        </p:txBody>
      </p:sp>
      <p:sp>
        <p:nvSpPr>
          <p:cNvPr id="269" name="Google Shape;269;p28"/>
          <p:cNvSpPr/>
          <p:nvPr/>
        </p:nvSpPr>
        <p:spPr>
          <a:xfrm>
            <a:off x="3146650" y="5603350"/>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txBox="1"/>
          <p:nvPr/>
        </p:nvSpPr>
        <p:spPr>
          <a:xfrm>
            <a:off x="3257950" y="56842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a:t>
            </a:r>
            <a:r>
              <a:rPr b="1" lang="en-IN" sz="1900">
                <a:solidFill>
                  <a:schemeClr val="dk1"/>
                </a:solidFill>
                <a:latin typeface="Calibri"/>
                <a:ea typeface="Calibri"/>
                <a:cs typeface="Calibri"/>
                <a:sym typeface="Calibri"/>
              </a:rPr>
              <a:t> Plot</a:t>
            </a:r>
            <a:endParaRPr b="1" sz="1900">
              <a:solidFill>
                <a:schemeClr val="dk1"/>
              </a:solidFill>
              <a:latin typeface="Calibri"/>
              <a:ea typeface="Calibri"/>
              <a:cs typeface="Calibri"/>
              <a:sym typeface="Calibri"/>
            </a:endParaRPr>
          </a:p>
        </p:txBody>
      </p:sp>
      <p:pic>
        <p:nvPicPr>
          <p:cNvPr id="271" name="Google Shape;271;p28"/>
          <p:cNvPicPr preferRelativeResize="0"/>
          <p:nvPr/>
        </p:nvPicPr>
        <p:blipFill>
          <a:blip r:embed="rId3">
            <a:alphaModFix/>
          </a:blip>
          <a:stretch>
            <a:fillRect/>
          </a:stretch>
        </p:blipFill>
        <p:spPr>
          <a:xfrm>
            <a:off x="9000250" y="6269700"/>
            <a:ext cx="3191750" cy="588300"/>
          </a:xfrm>
          <a:prstGeom prst="rect">
            <a:avLst/>
          </a:prstGeom>
          <a:noFill/>
          <a:ln>
            <a:noFill/>
          </a:ln>
        </p:spPr>
      </p:pic>
      <p:sp>
        <p:nvSpPr>
          <p:cNvPr id="272" name="Google Shape;272;p28"/>
          <p:cNvSpPr/>
          <p:nvPr/>
        </p:nvSpPr>
        <p:spPr>
          <a:xfrm>
            <a:off x="8704125" y="2581600"/>
            <a:ext cx="2976900" cy="1850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txBox="1"/>
          <p:nvPr/>
        </p:nvSpPr>
        <p:spPr>
          <a:xfrm>
            <a:off x="8642675" y="2681675"/>
            <a:ext cx="3373200" cy="1949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Calibri"/>
              <a:buChar char="●"/>
            </a:pPr>
            <a:r>
              <a:rPr b="1" lang="en-IN" sz="1150">
                <a:solidFill>
                  <a:schemeClr val="lt1"/>
                </a:solidFill>
              </a:rPr>
              <a:t>HP         RelianceDigital.com - 103</a:t>
            </a:r>
            <a:endParaRPr b="1" sz="1150">
              <a:solidFill>
                <a:schemeClr val="lt1"/>
              </a:solidFill>
            </a:endParaRPr>
          </a:p>
          <a:p>
            <a:pPr indent="0" lvl="0" marL="457200" rtl="0" algn="l">
              <a:lnSpc>
                <a:spcPct val="115000"/>
              </a:lnSpc>
              <a:spcBef>
                <a:spcPts val="0"/>
              </a:spcBef>
              <a:spcAft>
                <a:spcPts val="0"/>
              </a:spcAft>
              <a:buNone/>
            </a:pPr>
            <a:r>
              <a:rPr b="1" lang="en-IN" sz="1150">
                <a:solidFill>
                  <a:schemeClr val="lt1"/>
                </a:solidFill>
              </a:rPr>
              <a:t>              Flipkart.com - 72</a:t>
            </a:r>
            <a:endParaRPr b="1" sz="1900">
              <a:solidFill>
                <a:schemeClr val="lt1"/>
              </a:solidFill>
              <a:latin typeface="Calibri"/>
              <a:ea typeface="Calibri"/>
              <a:cs typeface="Calibri"/>
              <a:sym typeface="Calibri"/>
            </a:endParaRPr>
          </a:p>
          <a:p>
            <a:pPr indent="-349250" lvl="0" marL="457200" rtl="0" algn="l">
              <a:spcBef>
                <a:spcPts val="0"/>
              </a:spcBef>
              <a:spcAft>
                <a:spcPts val="0"/>
              </a:spcAft>
              <a:buClr>
                <a:schemeClr val="accent2"/>
              </a:buClr>
              <a:buSzPts val="1900"/>
              <a:buFont typeface="Calibri"/>
              <a:buChar char="●"/>
            </a:pPr>
            <a:r>
              <a:rPr b="1" lang="en-IN" sz="1150">
                <a:solidFill>
                  <a:schemeClr val="accent2"/>
                </a:solidFill>
              </a:rPr>
              <a:t>Lenovo    RelianceDigital.com - 95</a:t>
            </a:r>
            <a:endParaRPr b="1" sz="1150">
              <a:solidFill>
                <a:schemeClr val="accent2"/>
              </a:solidFill>
            </a:endParaRPr>
          </a:p>
          <a:p>
            <a:pPr indent="0" lvl="0" marL="457200" rtl="0" algn="l">
              <a:lnSpc>
                <a:spcPct val="115000"/>
              </a:lnSpc>
              <a:spcBef>
                <a:spcPts val="0"/>
              </a:spcBef>
              <a:spcAft>
                <a:spcPts val="0"/>
              </a:spcAft>
              <a:buNone/>
            </a:pPr>
            <a:r>
              <a:rPr b="1" lang="en-IN" sz="1150">
                <a:solidFill>
                  <a:schemeClr val="accent2"/>
                </a:solidFill>
              </a:rPr>
              <a:t>                 Flipkart.com - 72</a:t>
            </a:r>
            <a:endParaRPr b="1" sz="1900">
              <a:solidFill>
                <a:schemeClr val="accent2"/>
              </a:solidFill>
              <a:latin typeface="Calibri"/>
              <a:ea typeface="Calibri"/>
              <a:cs typeface="Calibri"/>
              <a:sym typeface="Calibri"/>
            </a:endParaRPr>
          </a:p>
          <a:p>
            <a:pPr indent="-349250" lvl="0" marL="457200" rtl="0" algn="l">
              <a:spcBef>
                <a:spcPts val="0"/>
              </a:spcBef>
              <a:spcAft>
                <a:spcPts val="0"/>
              </a:spcAft>
              <a:buClr>
                <a:schemeClr val="lt1"/>
              </a:buClr>
              <a:buSzPts val="1900"/>
              <a:buFont typeface="Calibri"/>
              <a:buChar char="●"/>
            </a:pPr>
            <a:r>
              <a:rPr b="1" lang="en-IN" sz="1150">
                <a:solidFill>
                  <a:schemeClr val="lt1"/>
                </a:solidFill>
              </a:rPr>
              <a:t>Dell       RelianceDigital.com - 73</a:t>
            </a:r>
            <a:endParaRPr b="1" sz="1150">
              <a:solidFill>
                <a:schemeClr val="lt1"/>
              </a:solidFill>
            </a:endParaRPr>
          </a:p>
          <a:p>
            <a:pPr indent="0" lvl="0" marL="457200" rtl="0" algn="l">
              <a:lnSpc>
                <a:spcPct val="115000"/>
              </a:lnSpc>
              <a:spcBef>
                <a:spcPts val="0"/>
              </a:spcBef>
              <a:spcAft>
                <a:spcPts val="0"/>
              </a:spcAft>
              <a:buNone/>
            </a:pPr>
            <a:r>
              <a:rPr b="1" lang="en-IN" sz="1150">
                <a:solidFill>
                  <a:schemeClr val="lt1"/>
                </a:solidFill>
              </a:rPr>
              <a:t>             Flipkart.com - 48</a:t>
            </a:r>
            <a:endParaRPr b="1" sz="1150">
              <a:solidFill>
                <a:schemeClr val="lt1"/>
              </a:solidFill>
            </a:endParaRPr>
          </a:p>
          <a:p>
            <a:pPr indent="0" lvl="0" marL="45720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id="274" name="Google Shape;274;p28"/>
          <p:cNvPicPr preferRelativeResize="0"/>
          <p:nvPr/>
        </p:nvPicPr>
        <p:blipFill>
          <a:blip r:embed="rId4">
            <a:alphaModFix/>
          </a:blip>
          <a:stretch>
            <a:fillRect/>
          </a:stretch>
        </p:blipFill>
        <p:spPr>
          <a:xfrm>
            <a:off x="500200" y="1254638"/>
            <a:ext cx="8142474" cy="4348725"/>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8" name="Shape 278"/>
        <p:cNvGrpSpPr/>
        <p:nvPr/>
      </p:nvGrpSpPr>
      <p:grpSpPr>
        <a:xfrm>
          <a:off x="0" y="0"/>
          <a:ext cx="0" cy="0"/>
          <a:chOff x="0" y="0"/>
          <a:chExt cx="0" cy="0"/>
        </a:xfrm>
      </p:grpSpPr>
      <p:sp>
        <p:nvSpPr>
          <p:cNvPr id="279" name="Google Shape;279;p29"/>
          <p:cNvSpPr/>
          <p:nvPr/>
        </p:nvSpPr>
        <p:spPr>
          <a:xfrm>
            <a:off x="8704125" y="1733200"/>
            <a:ext cx="2976900" cy="95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nvSpPr>
        <p:spPr>
          <a:xfrm>
            <a:off x="8982375" y="1818850"/>
            <a:ext cx="24204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Price category </a:t>
            </a:r>
            <a:r>
              <a:rPr b="1" lang="en-IN" sz="1600">
                <a:solidFill>
                  <a:schemeClr val="lt1"/>
                </a:solidFill>
                <a:latin typeface="Calibri"/>
                <a:ea typeface="Calibri"/>
                <a:cs typeface="Calibri"/>
                <a:sym typeface="Calibri"/>
              </a:rPr>
              <a:t>on different websites </a:t>
            </a:r>
            <a:endParaRPr b="1" sz="1600">
              <a:solidFill>
                <a:schemeClr val="lt1"/>
              </a:solidFill>
              <a:latin typeface="Calibri"/>
              <a:ea typeface="Calibri"/>
              <a:cs typeface="Calibri"/>
              <a:sym typeface="Calibri"/>
            </a:endParaRPr>
          </a:p>
        </p:txBody>
      </p:sp>
      <p:sp>
        <p:nvSpPr>
          <p:cNvPr id="281" name="Google Shape;281;p29"/>
          <p:cNvSpPr/>
          <p:nvPr/>
        </p:nvSpPr>
        <p:spPr>
          <a:xfrm>
            <a:off x="3146650" y="5603350"/>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txBox="1"/>
          <p:nvPr/>
        </p:nvSpPr>
        <p:spPr>
          <a:xfrm>
            <a:off x="3257950" y="56842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283" name="Google Shape;283;p29"/>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284" name="Google Shape;284;p29"/>
          <p:cNvPicPr preferRelativeResize="0"/>
          <p:nvPr/>
        </p:nvPicPr>
        <p:blipFill>
          <a:blip r:embed="rId4">
            <a:alphaModFix/>
          </a:blip>
          <a:stretch>
            <a:fillRect/>
          </a:stretch>
        </p:blipFill>
        <p:spPr>
          <a:xfrm>
            <a:off x="366250" y="1257262"/>
            <a:ext cx="8337875" cy="4343482"/>
          </a:xfrm>
          <a:prstGeom prst="rect">
            <a:avLst/>
          </a:prstGeom>
          <a:noFill/>
          <a:ln>
            <a:noFill/>
          </a:ln>
        </p:spPr>
      </p:pic>
      <p:sp>
        <p:nvSpPr>
          <p:cNvPr id="285" name="Google Shape;285;p29"/>
          <p:cNvSpPr/>
          <p:nvPr/>
        </p:nvSpPr>
        <p:spPr>
          <a:xfrm>
            <a:off x="3692625" y="1339525"/>
            <a:ext cx="18954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9" name="Shape 289"/>
        <p:cNvGrpSpPr/>
        <p:nvPr/>
      </p:nvGrpSpPr>
      <p:grpSpPr>
        <a:xfrm>
          <a:off x="0" y="0"/>
          <a:ext cx="0" cy="0"/>
          <a:chOff x="0" y="0"/>
          <a:chExt cx="0" cy="0"/>
        </a:xfrm>
      </p:grpSpPr>
      <p:sp>
        <p:nvSpPr>
          <p:cNvPr id="290" name="Google Shape;290;p30"/>
          <p:cNvSpPr/>
          <p:nvPr/>
        </p:nvSpPr>
        <p:spPr>
          <a:xfrm>
            <a:off x="9427475" y="1609550"/>
            <a:ext cx="2458500" cy="7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txBox="1"/>
          <p:nvPr/>
        </p:nvSpPr>
        <p:spPr>
          <a:xfrm>
            <a:off x="9764000" y="1755650"/>
            <a:ext cx="20031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 based  on Ram</a:t>
            </a:r>
            <a:endParaRPr b="1" sz="1600">
              <a:solidFill>
                <a:schemeClr val="lt1"/>
              </a:solidFill>
              <a:latin typeface="Calibri"/>
              <a:ea typeface="Calibri"/>
              <a:cs typeface="Calibri"/>
              <a:sym typeface="Calibri"/>
            </a:endParaRPr>
          </a:p>
        </p:txBody>
      </p:sp>
      <p:sp>
        <p:nvSpPr>
          <p:cNvPr id="292" name="Google Shape;292;p30"/>
          <p:cNvSpPr/>
          <p:nvPr/>
        </p:nvSpPr>
        <p:spPr>
          <a:xfrm>
            <a:off x="3755850" y="5598750"/>
            <a:ext cx="2225700" cy="7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txBox="1"/>
          <p:nvPr/>
        </p:nvSpPr>
        <p:spPr>
          <a:xfrm>
            <a:off x="3867138" y="57219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Histogram</a:t>
            </a:r>
            <a:r>
              <a:rPr b="1" lang="en-IN" sz="1900">
                <a:solidFill>
                  <a:schemeClr val="dk1"/>
                </a:solidFill>
                <a:latin typeface="Calibri"/>
                <a:ea typeface="Calibri"/>
                <a:cs typeface="Calibri"/>
                <a:sym typeface="Calibri"/>
              </a:rPr>
              <a:t> </a:t>
            </a:r>
            <a:endParaRPr b="1" sz="1900">
              <a:solidFill>
                <a:schemeClr val="dk1"/>
              </a:solidFill>
              <a:latin typeface="Calibri"/>
              <a:ea typeface="Calibri"/>
              <a:cs typeface="Calibri"/>
              <a:sym typeface="Calibri"/>
            </a:endParaRPr>
          </a:p>
        </p:txBody>
      </p:sp>
      <p:pic>
        <p:nvPicPr>
          <p:cNvPr id="294" name="Google Shape;294;p30"/>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295" name="Google Shape;295;p30"/>
          <p:cNvPicPr preferRelativeResize="0"/>
          <p:nvPr/>
        </p:nvPicPr>
        <p:blipFill>
          <a:blip r:embed="rId4">
            <a:alphaModFix/>
          </a:blip>
          <a:stretch>
            <a:fillRect/>
          </a:stretch>
        </p:blipFill>
        <p:spPr>
          <a:xfrm>
            <a:off x="187150" y="598125"/>
            <a:ext cx="9363075" cy="5000625"/>
          </a:xfrm>
          <a:prstGeom prst="rect">
            <a:avLst/>
          </a:prstGeom>
          <a:noFill/>
          <a:ln cap="flat" cmpd="sng" w="76200">
            <a:solidFill>
              <a:schemeClr val="accent1"/>
            </a:solidFill>
            <a:prstDash val="solid"/>
            <a:round/>
            <a:headEnd len="sm" w="sm" type="none"/>
            <a:tailEnd len="sm" w="sm" type="none"/>
          </a:ln>
        </p:spPr>
      </p:pic>
      <p:sp>
        <p:nvSpPr>
          <p:cNvPr id="296" name="Google Shape;296;p30"/>
          <p:cNvSpPr/>
          <p:nvPr/>
        </p:nvSpPr>
        <p:spPr>
          <a:xfrm>
            <a:off x="3927775" y="673325"/>
            <a:ext cx="18954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0" name="Shape 300"/>
        <p:cNvGrpSpPr/>
        <p:nvPr/>
      </p:nvGrpSpPr>
      <p:grpSpPr>
        <a:xfrm>
          <a:off x="0" y="0"/>
          <a:ext cx="0" cy="0"/>
          <a:chOff x="0" y="0"/>
          <a:chExt cx="0" cy="0"/>
        </a:xfrm>
      </p:grpSpPr>
      <p:sp>
        <p:nvSpPr>
          <p:cNvPr id="301" name="Google Shape;301;p31"/>
          <p:cNvSpPr/>
          <p:nvPr/>
        </p:nvSpPr>
        <p:spPr>
          <a:xfrm>
            <a:off x="9427475" y="1508750"/>
            <a:ext cx="2458500" cy="9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txBox="1"/>
          <p:nvPr/>
        </p:nvSpPr>
        <p:spPr>
          <a:xfrm>
            <a:off x="9655175" y="1650200"/>
            <a:ext cx="20031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 based  on Processor</a:t>
            </a:r>
            <a:endParaRPr b="1" sz="1600">
              <a:solidFill>
                <a:schemeClr val="lt1"/>
              </a:solidFill>
              <a:latin typeface="Calibri"/>
              <a:ea typeface="Calibri"/>
              <a:cs typeface="Calibri"/>
              <a:sym typeface="Calibri"/>
            </a:endParaRPr>
          </a:p>
        </p:txBody>
      </p:sp>
      <p:sp>
        <p:nvSpPr>
          <p:cNvPr id="303" name="Google Shape;303;p31"/>
          <p:cNvSpPr/>
          <p:nvPr/>
        </p:nvSpPr>
        <p:spPr>
          <a:xfrm>
            <a:off x="3755850" y="5598750"/>
            <a:ext cx="2225700" cy="7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txBox="1"/>
          <p:nvPr/>
        </p:nvSpPr>
        <p:spPr>
          <a:xfrm>
            <a:off x="3867138" y="57219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Histogram </a:t>
            </a:r>
            <a:endParaRPr b="1" sz="1900">
              <a:solidFill>
                <a:schemeClr val="dk1"/>
              </a:solidFill>
              <a:latin typeface="Calibri"/>
              <a:ea typeface="Calibri"/>
              <a:cs typeface="Calibri"/>
              <a:sym typeface="Calibri"/>
            </a:endParaRPr>
          </a:p>
        </p:txBody>
      </p:sp>
      <p:pic>
        <p:nvPicPr>
          <p:cNvPr id="305" name="Google Shape;305;p31"/>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06" name="Google Shape;306;p31"/>
          <p:cNvPicPr preferRelativeResize="0"/>
          <p:nvPr/>
        </p:nvPicPr>
        <p:blipFill>
          <a:blip r:embed="rId4">
            <a:alphaModFix/>
          </a:blip>
          <a:stretch>
            <a:fillRect/>
          </a:stretch>
        </p:blipFill>
        <p:spPr>
          <a:xfrm>
            <a:off x="588350" y="850800"/>
            <a:ext cx="8889967" cy="4747950"/>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8" name="Shape 108"/>
        <p:cNvGrpSpPr/>
        <p:nvPr/>
      </p:nvGrpSpPr>
      <p:grpSpPr>
        <a:xfrm>
          <a:off x="0" y="0"/>
          <a:ext cx="0" cy="0"/>
          <a:chOff x="0" y="0"/>
          <a:chExt cx="0" cy="0"/>
        </a:xfrm>
      </p:grpSpPr>
      <p:sp>
        <p:nvSpPr>
          <p:cNvPr id="109" name="Google Shape;109;p14"/>
          <p:cNvSpPr/>
          <p:nvPr/>
        </p:nvSpPr>
        <p:spPr>
          <a:xfrm>
            <a:off x="0" y="747050"/>
            <a:ext cx="12192000" cy="27273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type="ctrTitle"/>
          </p:nvPr>
        </p:nvSpPr>
        <p:spPr>
          <a:xfrm>
            <a:off x="1523989" y="693550"/>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7200"/>
              <a:buFont typeface="Calibri"/>
              <a:buNone/>
            </a:pPr>
            <a:r>
              <a:rPr b="1" lang="en-IN" sz="7200">
                <a:solidFill>
                  <a:schemeClr val="lt1"/>
                </a:solidFill>
              </a:rPr>
              <a:t>Web Scraping</a:t>
            </a:r>
            <a:endParaRPr b="1" sz="7200">
              <a:solidFill>
                <a:schemeClr val="lt1"/>
              </a:solidFill>
            </a:endParaRPr>
          </a:p>
          <a:p>
            <a:pPr indent="0" lvl="0" marL="0" rtl="0" algn="ctr">
              <a:lnSpc>
                <a:spcPct val="90000"/>
              </a:lnSpc>
              <a:spcBef>
                <a:spcPts val="0"/>
              </a:spcBef>
              <a:spcAft>
                <a:spcPts val="0"/>
              </a:spcAft>
              <a:buClr>
                <a:srgbClr val="FF0000"/>
              </a:buClr>
              <a:buSzPts val="7200"/>
              <a:buFont typeface="Calibri"/>
              <a:buNone/>
            </a:pPr>
            <a:r>
              <a:rPr b="1" lang="en-IN" sz="7200">
                <a:solidFill>
                  <a:schemeClr val="lt1"/>
                </a:solidFill>
              </a:rPr>
              <a:t>Laptop Price Analysis </a:t>
            </a:r>
            <a:endParaRPr b="1" sz="7200">
              <a:solidFill>
                <a:schemeClr val="lt1"/>
              </a:solidFill>
            </a:endParaRPr>
          </a:p>
        </p:txBody>
      </p:sp>
      <p:sp>
        <p:nvSpPr>
          <p:cNvPr id="111" name="Google Shape;111;p14"/>
          <p:cNvSpPr/>
          <p:nvPr/>
        </p:nvSpPr>
        <p:spPr>
          <a:xfrm>
            <a:off x="7620000" y="3474350"/>
            <a:ext cx="4572000" cy="15120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ph idx="1" type="subTitle"/>
          </p:nvPr>
        </p:nvSpPr>
        <p:spPr>
          <a:xfrm>
            <a:off x="4251157" y="3602289"/>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IN">
                <a:solidFill>
                  <a:srgbClr val="FFFFFF"/>
                </a:solidFill>
              </a:rPr>
              <a:t>Team Members :</a:t>
            </a:r>
            <a:endParaRPr>
              <a:solidFill>
                <a:srgbClr val="FFFFFF"/>
              </a:solidFill>
            </a:endParaRPr>
          </a:p>
          <a:p>
            <a:pPr indent="0" lvl="0" marL="0" rtl="0" algn="ctr">
              <a:lnSpc>
                <a:spcPct val="90000"/>
              </a:lnSpc>
              <a:spcBef>
                <a:spcPts val="0"/>
              </a:spcBef>
              <a:spcAft>
                <a:spcPts val="0"/>
              </a:spcAft>
              <a:buClr>
                <a:schemeClr val="dk1"/>
              </a:buClr>
              <a:buSzPts val="2400"/>
              <a:buNone/>
            </a:pPr>
            <a:r>
              <a:rPr lang="en-IN">
                <a:solidFill>
                  <a:srgbClr val="FFFFFF"/>
                </a:solidFill>
              </a:rPr>
              <a:t>             Sai Charan</a:t>
            </a:r>
            <a:endParaRPr>
              <a:solidFill>
                <a:srgbClr val="FFFFFF"/>
              </a:solidFill>
            </a:endParaRPr>
          </a:p>
          <a:p>
            <a:pPr indent="0" lvl="0" marL="4114800" rtl="0" algn="l">
              <a:lnSpc>
                <a:spcPct val="90000"/>
              </a:lnSpc>
              <a:spcBef>
                <a:spcPts val="0"/>
              </a:spcBef>
              <a:spcAft>
                <a:spcPts val="0"/>
              </a:spcAft>
              <a:buClr>
                <a:schemeClr val="dk1"/>
              </a:buClr>
              <a:buSzPts val="2400"/>
              <a:buNone/>
            </a:pPr>
            <a:r>
              <a:rPr lang="en-IN">
                <a:solidFill>
                  <a:srgbClr val="FFFFFF"/>
                </a:solidFill>
              </a:rPr>
              <a:t>  Nirosha Chennakesavula</a:t>
            </a:r>
            <a:endParaRPr>
              <a:solidFill>
                <a:srgbClr val="FFFFFF"/>
              </a:solidFill>
            </a:endParaRPr>
          </a:p>
          <a:p>
            <a:pPr indent="0" lvl="0" marL="0" rtl="0" algn="l">
              <a:lnSpc>
                <a:spcPct val="90000"/>
              </a:lnSpc>
              <a:spcBef>
                <a:spcPts val="0"/>
              </a:spcBef>
              <a:spcAft>
                <a:spcPts val="0"/>
              </a:spcAft>
              <a:buClr>
                <a:schemeClr val="dk1"/>
              </a:buClr>
              <a:buSzPts val="2400"/>
              <a:buNone/>
            </a:pPr>
            <a:r>
              <a:rPr lang="en-IN"/>
              <a:t>									 </a:t>
            </a:r>
            <a:endParaRPr/>
          </a:p>
        </p:txBody>
      </p:sp>
      <p:pic>
        <p:nvPicPr>
          <p:cNvPr id="113" name="Google Shape;113;p14"/>
          <p:cNvPicPr preferRelativeResize="0"/>
          <p:nvPr/>
        </p:nvPicPr>
        <p:blipFill>
          <a:blip r:embed="rId3">
            <a:alphaModFix/>
          </a:blip>
          <a:stretch>
            <a:fillRect/>
          </a:stretch>
        </p:blipFill>
        <p:spPr>
          <a:xfrm>
            <a:off x="2128350" y="4159075"/>
            <a:ext cx="3087350" cy="2035850"/>
          </a:xfrm>
          <a:prstGeom prst="rect">
            <a:avLst/>
          </a:prstGeom>
          <a:noFill/>
          <a:ln>
            <a:noFill/>
          </a:ln>
        </p:spPr>
      </p:pic>
      <p:pic>
        <p:nvPicPr>
          <p:cNvPr id="114" name="Google Shape;114;p14"/>
          <p:cNvPicPr preferRelativeResize="0"/>
          <p:nvPr/>
        </p:nvPicPr>
        <p:blipFill>
          <a:blip r:embed="rId4">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0" name="Shape 310"/>
        <p:cNvGrpSpPr/>
        <p:nvPr/>
      </p:nvGrpSpPr>
      <p:grpSpPr>
        <a:xfrm>
          <a:off x="0" y="0"/>
          <a:ext cx="0" cy="0"/>
          <a:chOff x="0" y="0"/>
          <a:chExt cx="0" cy="0"/>
        </a:xfrm>
      </p:grpSpPr>
      <p:sp>
        <p:nvSpPr>
          <p:cNvPr id="311" name="Google Shape;311;p32"/>
          <p:cNvSpPr/>
          <p:nvPr/>
        </p:nvSpPr>
        <p:spPr>
          <a:xfrm>
            <a:off x="9537900" y="1583575"/>
            <a:ext cx="2394900" cy="98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txBox="1"/>
          <p:nvPr/>
        </p:nvSpPr>
        <p:spPr>
          <a:xfrm>
            <a:off x="9813600" y="1741100"/>
            <a:ext cx="19308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a:t>
            </a:r>
            <a:r>
              <a:rPr b="1" lang="en-IN" sz="1600">
                <a:solidFill>
                  <a:schemeClr val="lt1"/>
                </a:solidFill>
                <a:latin typeface="Calibri"/>
                <a:ea typeface="Calibri"/>
                <a:cs typeface="Calibri"/>
                <a:sym typeface="Calibri"/>
              </a:rPr>
              <a:t> Based on ROM</a:t>
            </a:r>
            <a:endParaRPr b="1" sz="1600">
              <a:solidFill>
                <a:schemeClr val="lt1"/>
              </a:solidFill>
              <a:latin typeface="Calibri"/>
              <a:ea typeface="Calibri"/>
              <a:cs typeface="Calibri"/>
              <a:sym typeface="Calibri"/>
            </a:endParaRPr>
          </a:p>
        </p:txBody>
      </p:sp>
      <p:sp>
        <p:nvSpPr>
          <p:cNvPr id="313" name="Google Shape;313;p32"/>
          <p:cNvSpPr/>
          <p:nvPr/>
        </p:nvSpPr>
        <p:spPr>
          <a:xfrm>
            <a:off x="3466575" y="5712150"/>
            <a:ext cx="2208900" cy="68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txBox="1"/>
          <p:nvPr/>
        </p:nvSpPr>
        <p:spPr>
          <a:xfrm>
            <a:off x="3569475" y="581445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Histogram</a:t>
            </a:r>
            <a:endParaRPr b="1" sz="1900">
              <a:solidFill>
                <a:schemeClr val="dk1"/>
              </a:solidFill>
              <a:latin typeface="Calibri"/>
              <a:ea typeface="Calibri"/>
              <a:cs typeface="Calibri"/>
              <a:sym typeface="Calibri"/>
            </a:endParaRPr>
          </a:p>
        </p:txBody>
      </p:sp>
      <p:pic>
        <p:nvPicPr>
          <p:cNvPr id="315" name="Google Shape;315;p32"/>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16" name="Google Shape;316;p32"/>
          <p:cNvPicPr preferRelativeResize="0"/>
          <p:nvPr/>
        </p:nvPicPr>
        <p:blipFill>
          <a:blip r:embed="rId4">
            <a:alphaModFix/>
          </a:blip>
          <a:stretch>
            <a:fillRect/>
          </a:stretch>
        </p:blipFill>
        <p:spPr>
          <a:xfrm>
            <a:off x="304800" y="780950"/>
            <a:ext cx="9233100" cy="4931208"/>
          </a:xfrm>
          <a:prstGeom prst="rect">
            <a:avLst/>
          </a:prstGeom>
          <a:noFill/>
          <a:ln cap="flat" cmpd="sng" w="38100">
            <a:solidFill>
              <a:schemeClr val="accent1"/>
            </a:solidFill>
            <a:prstDash val="solid"/>
            <a:round/>
            <a:headEnd len="sm" w="sm" type="none"/>
            <a:tailEnd len="sm" w="sm" type="none"/>
          </a:ln>
        </p:spPr>
      </p:pic>
      <p:sp>
        <p:nvSpPr>
          <p:cNvPr id="317" name="Google Shape;317;p32"/>
          <p:cNvSpPr/>
          <p:nvPr/>
        </p:nvSpPr>
        <p:spPr>
          <a:xfrm>
            <a:off x="3291825" y="860375"/>
            <a:ext cx="2780700" cy="29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1" name="Shape 321"/>
        <p:cNvGrpSpPr/>
        <p:nvPr/>
      </p:nvGrpSpPr>
      <p:grpSpPr>
        <a:xfrm>
          <a:off x="0" y="0"/>
          <a:ext cx="0" cy="0"/>
          <a:chOff x="0" y="0"/>
          <a:chExt cx="0" cy="0"/>
        </a:xfrm>
      </p:grpSpPr>
      <p:sp>
        <p:nvSpPr>
          <p:cNvPr id="322" name="Google Shape;322;p33"/>
          <p:cNvSpPr/>
          <p:nvPr/>
        </p:nvSpPr>
        <p:spPr>
          <a:xfrm>
            <a:off x="9537900" y="1583575"/>
            <a:ext cx="2394900" cy="78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nvSpPr>
        <p:spPr>
          <a:xfrm>
            <a:off x="9813600" y="1741100"/>
            <a:ext cx="19308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 Based on Ram</a:t>
            </a:r>
            <a:endParaRPr b="1" sz="1600">
              <a:solidFill>
                <a:schemeClr val="lt1"/>
              </a:solidFill>
              <a:latin typeface="Calibri"/>
              <a:ea typeface="Calibri"/>
              <a:cs typeface="Calibri"/>
              <a:sym typeface="Calibri"/>
            </a:endParaRPr>
          </a:p>
        </p:txBody>
      </p:sp>
      <p:sp>
        <p:nvSpPr>
          <p:cNvPr id="324" name="Google Shape;324;p33"/>
          <p:cNvSpPr/>
          <p:nvPr/>
        </p:nvSpPr>
        <p:spPr>
          <a:xfrm>
            <a:off x="3454125" y="5471775"/>
            <a:ext cx="2208900" cy="6816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txBox="1"/>
          <p:nvPr/>
        </p:nvSpPr>
        <p:spPr>
          <a:xfrm>
            <a:off x="3557025" y="557407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326" name="Google Shape;326;p33"/>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27" name="Google Shape;327;p33"/>
          <p:cNvPicPr preferRelativeResize="0"/>
          <p:nvPr/>
        </p:nvPicPr>
        <p:blipFill>
          <a:blip r:embed="rId4">
            <a:alphaModFix/>
          </a:blip>
          <a:stretch>
            <a:fillRect/>
          </a:stretch>
        </p:blipFill>
        <p:spPr>
          <a:xfrm>
            <a:off x="304800" y="1102550"/>
            <a:ext cx="9233101" cy="4369235"/>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1" name="Shape 331"/>
        <p:cNvGrpSpPr/>
        <p:nvPr/>
      </p:nvGrpSpPr>
      <p:grpSpPr>
        <a:xfrm>
          <a:off x="0" y="0"/>
          <a:ext cx="0" cy="0"/>
          <a:chOff x="0" y="0"/>
          <a:chExt cx="0" cy="0"/>
        </a:xfrm>
      </p:grpSpPr>
      <p:sp>
        <p:nvSpPr>
          <p:cNvPr id="332" name="Google Shape;332;p34"/>
          <p:cNvSpPr/>
          <p:nvPr/>
        </p:nvSpPr>
        <p:spPr>
          <a:xfrm>
            <a:off x="9537900" y="1583575"/>
            <a:ext cx="2110500" cy="98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txBox="1"/>
          <p:nvPr/>
        </p:nvSpPr>
        <p:spPr>
          <a:xfrm>
            <a:off x="9813600" y="1741100"/>
            <a:ext cx="1572600" cy="67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 Based on Processor</a:t>
            </a:r>
            <a:endParaRPr b="1" sz="1600">
              <a:solidFill>
                <a:schemeClr val="lt1"/>
              </a:solidFill>
              <a:latin typeface="Calibri"/>
              <a:ea typeface="Calibri"/>
              <a:cs typeface="Calibri"/>
              <a:sym typeface="Calibri"/>
            </a:endParaRPr>
          </a:p>
        </p:txBody>
      </p:sp>
      <p:sp>
        <p:nvSpPr>
          <p:cNvPr id="334" name="Google Shape;334;p34"/>
          <p:cNvSpPr/>
          <p:nvPr/>
        </p:nvSpPr>
        <p:spPr>
          <a:xfrm>
            <a:off x="3454125" y="5471775"/>
            <a:ext cx="2208900" cy="6816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txBox="1"/>
          <p:nvPr/>
        </p:nvSpPr>
        <p:spPr>
          <a:xfrm>
            <a:off x="3557025" y="557407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336" name="Google Shape;336;p34"/>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37" name="Google Shape;337;p34"/>
          <p:cNvPicPr preferRelativeResize="0"/>
          <p:nvPr/>
        </p:nvPicPr>
        <p:blipFill>
          <a:blip r:embed="rId4">
            <a:alphaModFix/>
          </a:blip>
          <a:stretch>
            <a:fillRect/>
          </a:stretch>
        </p:blipFill>
        <p:spPr>
          <a:xfrm>
            <a:off x="304800" y="1125000"/>
            <a:ext cx="9233101" cy="4346777"/>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1" name="Shape 341"/>
        <p:cNvGrpSpPr/>
        <p:nvPr/>
      </p:nvGrpSpPr>
      <p:grpSpPr>
        <a:xfrm>
          <a:off x="0" y="0"/>
          <a:ext cx="0" cy="0"/>
          <a:chOff x="0" y="0"/>
          <a:chExt cx="0" cy="0"/>
        </a:xfrm>
      </p:grpSpPr>
      <p:sp>
        <p:nvSpPr>
          <p:cNvPr id="342" name="Google Shape;342;p35"/>
          <p:cNvSpPr/>
          <p:nvPr/>
        </p:nvSpPr>
        <p:spPr>
          <a:xfrm>
            <a:off x="8825175" y="2519475"/>
            <a:ext cx="2976900" cy="71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txBox="1"/>
          <p:nvPr/>
        </p:nvSpPr>
        <p:spPr>
          <a:xfrm>
            <a:off x="9103425" y="2660475"/>
            <a:ext cx="24204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Count based on Rom type </a:t>
            </a:r>
            <a:endParaRPr b="1" sz="1600">
              <a:solidFill>
                <a:schemeClr val="lt1"/>
              </a:solidFill>
              <a:latin typeface="Calibri"/>
              <a:ea typeface="Calibri"/>
              <a:cs typeface="Calibri"/>
              <a:sym typeface="Calibri"/>
            </a:endParaRPr>
          </a:p>
        </p:txBody>
      </p:sp>
      <p:sp>
        <p:nvSpPr>
          <p:cNvPr id="344" name="Google Shape;344;p35"/>
          <p:cNvSpPr/>
          <p:nvPr/>
        </p:nvSpPr>
        <p:spPr>
          <a:xfrm>
            <a:off x="3146650" y="5603350"/>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nvSpPr>
        <p:spPr>
          <a:xfrm>
            <a:off x="3257950" y="56842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346" name="Google Shape;346;p35"/>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47" name="Google Shape;347;p35"/>
          <p:cNvPicPr preferRelativeResize="0"/>
          <p:nvPr/>
        </p:nvPicPr>
        <p:blipFill>
          <a:blip r:embed="rId4">
            <a:alphaModFix/>
          </a:blip>
          <a:stretch>
            <a:fillRect/>
          </a:stretch>
        </p:blipFill>
        <p:spPr>
          <a:xfrm>
            <a:off x="487300" y="1403138"/>
            <a:ext cx="8337876" cy="4207313"/>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1" name="Shape 351"/>
        <p:cNvGrpSpPr/>
        <p:nvPr/>
      </p:nvGrpSpPr>
      <p:grpSpPr>
        <a:xfrm>
          <a:off x="0" y="0"/>
          <a:ext cx="0" cy="0"/>
          <a:chOff x="0" y="0"/>
          <a:chExt cx="0" cy="0"/>
        </a:xfrm>
      </p:grpSpPr>
      <p:pic>
        <p:nvPicPr>
          <p:cNvPr id="352" name="Google Shape;352;p36"/>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53" name="Google Shape;353;p36"/>
          <p:cNvPicPr preferRelativeResize="0"/>
          <p:nvPr/>
        </p:nvPicPr>
        <p:blipFill>
          <a:blip r:embed="rId4">
            <a:alphaModFix/>
          </a:blip>
          <a:stretch>
            <a:fillRect/>
          </a:stretch>
        </p:blipFill>
        <p:spPr>
          <a:xfrm>
            <a:off x="82150" y="1035450"/>
            <a:ext cx="6139925" cy="5234249"/>
          </a:xfrm>
          <a:prstGeom prst="rect">
            <a:avLst/>
          </a:prstGeom>
          <a:noFill/>
          <a:ln cap="flat" cmpd="sng" w="38100">
            <a:solidFill>
              <a:schemeClr val="accent1"/>
            </a:solidFill>
            <a:prstDash val="solid"/>
            <a:round/>
            <a:headEnd len="sm" w="sm" type="none"/>
            <a:tailEnd len="sm" w="sm" type="none"/>
          </a:ln>
        </p:spPr>
      </p:pic>
      <p:pic>
        <p:nvPicPr>
          <p:cNvPr id="354" name="Google Shape;354;p36"/>
          <p:cNvPicPr preferRelativeResize="0"/>
          <p:nvPr/>
        </p:nvPicPr>
        <p:blipFill>
          <a:blip r:embed="rId5">
            <a:alphaModFix/>
          </a:blip>
          <a:stretch>
            <a:fillRect/>
          </a:stretch>
        </p:blipFill>
        <p:spPr>
          <a:xfrm>
            <a:off x="6284425" y="150300"/>
            <a:ext cx="5907574" cy="3693049"/>
          </a:xfrm>
          <a:prstGeom prst="rect">
            <a:avLst/>
          </a:prstGeom>
          <a:noFill/>
          <a:ln>
            <a:noFill/>
          </a:ln>
        </p:spPr>
      </p:pic>
      <p:sp>
        <p:nvSpPr>
          <p:cNvPr id="355" name="Google Shape;355;p36"/>
          <p:cNvSpPr/>
          <p:nvPr/>
        </p:nvSpPr>
        <p:spPr>
          <a:xfrm>
            <a:off x="6222075" y="5146425"/>
            <a:ext cx="1057200" cy="6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txBox="1"/>
          <p:nvPr/>
        </p:nvSpPr>
        <p:spPr>
          <a:xfrm>
            <a:off x="6361125" y="5250825"/>
            <a:ext cx="7791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Rom</a:t>
            </a:r>
            <a:endParaRPr b="1" sz="1600">
              <a:solidFill>
                <a:schemeClr val="lt1"/>
              </a:solidFill>
              <a:latin typeface="Calibri"/>
              <a:ea typeface="Calibri"/>
              <a:cs typeface="Calibri"/>
              <a:sym typeface="Calibri"/>
            </a:endParaRPr>
          </a:p>
        </p:txBody>
      </p:sp>
      <p:sp>
        <p:nvSpPr>
          <p:cNvPr id="357" name="Google Shape;357;p36"/>
          <p:cNvSpPr/>
          <p:nvPr/>
        </p:nvSpPr>
        <p:spPr>
          <a:xfrm>
            <a:off x="5227225" y="150300"/>
            <a:ext cx="1057200" cy="6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txBox="1"/>
          <p:nvPr/>
        </p:nvSpPr>
        <p:spPr>
          <a:xfrm>
            <a:off x="5366275" y="254700"/>
            <a:ext cx="7791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Ram</a:t>
            </a:r>
            <a:endParaRPr b="1" sz="16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62" name="Shape 362"/>
        <p:cNvGrpSpPr/>
        <p:nvPr/>
      </p:nvGrpSpPr>
      <p:grpSpPr>
        <a:xfrm>
          <a:off x="0" y="0"/>
          <a:ext cx="0" cy="0"/>
          <a:chOff x="0" y="0"/>
          <a:chExt cx="0" cy="0"/>
        </a:xfrm>
      </p:grpSpPr>
      <p:pic>
        <p:nvPicPr>
          <p:cNvPr id="363" name="Google Shape;363;p37"/>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64" name="Google Shape;364;p37"/>
          <p:cNvPicPr preferRelativeResize="0"/>
          <p:nvPr/>
        </p:nvPicPr>
        <p:blipFill rotWithShape="1">
          <a:blip r:embed="rId4">
            <a:alphaModFix/>
          </a:blip>
          <a:srcRect b="0" l="0" r="0" t="0"/>
          <a:stretch/>
        </p:blipFill>
        <p:spPr>
          <a:xfrm>
            <a:off x="1790900" y="943800"/>
            <a:ext cx="7496875" cy="4970400"/>
          </a:xfrm>
          <a:prstGeom prst="rect">
            <a:avLst/>
          </a:prstGeom>
          <a:noFill/>
          <a:ln cap="flat" cmpd="sng" w="38100">
            <a:solidFill>
              <a:schemeClr val="accent1"/>
            </a:solidFill>
            <a:prstDash val="solid"/>
            <a:round/>
            <a:headEnd len="sm" w="sm" type="none"/>
            <a:tailEnd len="sm" w="sm" type="none"/>
          </a:ln>
        </p:spPr>
      </p:pic>
      <p:sp>
        <p:nvSpPr>
          <p:cNvPr id="365" name="Google Shape;365;p37"/>
          <p:cNvSpPr/>
          <p:nvPr/>
        </p:nvSpPr>
        <p:spPr>
          <a:xfrm>
            <a:off x="9287775" y="1738625"/>
            <a:ext cx="1331700" cy="6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txBox="1"/>
          <p:nvPr/>
        </p:nvSpPr>
        <p:spPr>
          <a:xfrm>
            <a:off x="9426825" y="1843025"/>
            <a:ext cx="10572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Processor</a:t>
            </a:r>
            <a:endParaRPr b="1" sz="16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0" name="Shape 370"/>
        <p:cNvGrpSpPr/>
        <p:nvPr/>
      </p:nvGrpSpPr>
      <p:grpSpPr>
        <a:xfrm>
          <a:off x="0" y="0"/>
          <a:ext cx="0" cy="0"/>
          <a:chOff x="0" y="0"/>
          <a:chExt cx="0" cy="0"/>
        </a:xfrm>
      </p:grpSpPr>
      <p:sp>
        <p:nvSpPr>
          <p:cNvPr id="371" name="Google Shape;371;p38"/>
          <p:cNvSpPr/>
          <p:nvPr/>
        </p:nvSpPr>
        <p:spPr>
          <a:xfrm>
            <a:off x="8808425" y="1776775"/>
            <a:ext cx="2003100" cy="10842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txBox="1"/>
          <p:nvPr/>
        </p:nvSpPr>
        <p:spPr>
          <a:xfrm>
            <a:off x="9135000" y="1857175"/>
            <a:ext cx="1471800" cy="923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Box plot of Brand with Price</a:t>
            </a:r>
            <a:endParaRPr b="1" sz="1600">
              <a:solidFill>
                <a:schemeClr val="lt1"/>
              </a:solidFill>
              <a:latin typeface="Calibri"/>
              <a:ea typeface="Calibri"/>
              <a:cs typeface="Calibri"/>
              <a:sym typeface="Calibri"/>
            </a:endParaRPr>
          </a:p>
        </p:txBody>
      </p:sp>
      <p:sp>
        <p:nvSpPr>
          <p:cNvPr id="373" name="Google Shape;373;p38"/>
          <p:cNvSpPr/>
          <p:nvPr/>
        </p:nvSpPr>
        <p:spPr>
          <a:xfrm>
            <a:off x="3800475" y="5408925"/>
            <a:ext cx="2208900" cy="74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txBox="1"/>
          <p:nvPr/>
        </p:nvSpPr>
        <p:spPr>
          <a:xfrm>
            <a:off x="3903375" y="554212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Box Plot</a:t>
            </a:r>
            <a:endParaRPr b="1" sz="1900">
              <a:solidFill>
                <a:schemeClr val="dk1"/>
              </a:solidFill>
              <a:latin typeface="Calibri"/>
              <a:ea typeface="Calibri"/>
              <a:cs typeface="Calibri"/>
              <a:sym typeface="Calibri"/>
            </a:endParaRPr>
          </a:p>
        </p:txBody>
      </p:sp>
      <p:pic>
        <p:nvPicPr>
          <p:cNvPr id="375" name="Google Shape;375;p38"/>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76" name="Google Shape;376;p38"/>
          <p:cNvPicPr preferRelativeResize="0"/>
          <p:nvPr/>
        </p:nvPicPr>
        <p:blipFill>
          <a:blip r:embed="rId4">
            <a:alphaModFix/>
          </a:blip>
          <a:stretch>
            <a:fillRect/>
          </a:stretch>
        </p:blipFill>
        <p:spPr>
          <a:xfrm>
            <a:off x="339450" y="1209625"/>
            <a:ext cx="8468975" cy="419930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0" name="Shape 380"/>
        <p:cNvGrpSpPr/>
        <p:nvPr/>
      </p:nvGrpSpPr>
      <p:grpSpPr>
        <a:xfrm>
          <a:off x="0" y="0"/>
          <a:ext cx="0" cy="0"/>
          <a:chOff x="0" y="0"/>
          <a:chExt cx="0" cy="0"/>
        </a:xfrm>
      </p:grpSpPr>
      <p:sp>
        <p:nvSpPr>
          <p:cNvPr id="381" name="Google Shape;381;p39"/>
          <p:cNvSpPr/>
          <p:nvPr/>
        </p:nvSpPr>
        <p:spPr>
          <a:xfrm>
            <a:off x="1632750" y="1172075"/>
            <a:ext cx="8366700" cy="4214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txBox="1"/>
          <p:nvPr/>
        </p:nvSpPr>
        <p:spPr>
          <a:xfrm>
            <a:off x="2448750" y="2879975"/>
            <a:ext cx="6734700" cy="646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ctr">
              <a:lnSpc>
                <a:spcPct val="90000"/>
              </a:lnSpc>
              <a:spcBef>
                <a:spcPts val="1000"/>
              </a:spcBef>
              <a:spcAft>
                <a:spcPts val="0"/>
              </a:spcAft>
              <a:buNone/>
            </a:pPr>
            <a:r>
              <a:rPr b="1" lang="en-IN" sz="4000">
                <a:solidFill>
                  <a:schemeClr val="lt1"/>
                </a:solidFill>
              </a:rPr>
              <a:t>Multi</a:t>
            </a:r>
            <a:r>
              <a:rPr b="1" lang="en-IN" sz="4000">
                <a:solidFill>
                  <a:schemeClr val="lt1"/>
                </a:solidFill>
              </a:rPr>
              <a:t>variate Analysis </a:t>
            </a:r>
            <a:endParaRPr sz="4000" u="none" cap="none" strike="noStrike">
              <a:solidFill>
                <a:schemeClr val="lt1"/>
              </a:solidFill>
            </a:endParaRPr>
          </a:p>
        </p:txBody>
      </p:sp>
      <p:pic>
        <p:nvPicPr>
          <p:cNvPr id="383" name="Google Shape;383;p39"/>
          <p:cNvPicPr preferRelativeResize="0"/>
          <p:nvPr/>
        </p:nvPicPr>
        <p:blipFill>
          <a:blip r:embed="rId3">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7" name="Shape 387"/>
        <p:cNvGrpSpPr/>
        <p:nvPr/>
      </p:nvGrpSpPr>
      <p:grpSpPr>
        <a:xfrm>
          <a:off x="0" y="0"/>
          <a:ext cx="0" cy="0"/>
          <a:chOff x="0" y="0"/>
          <a:chExt cx="0" cy="0"/>
        </a:xfrm>
      </p:grpSpPr>
      <p:sp>
        <p:nvSpPr>
          <p:cNvPr id="388" name="Google Shape;388;p40"/>
          <p:cNvSpPr/>
          <p:nvPr/>
        </p:nvSpPr>
        <p:spPr>
          <a:xfrm>
            <a:off x="3146650" y="5603350"/>
            <a:ext cx="22257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txBox="1"/>
          <p:nvPr/>
        </p:nvSpPr>
        <p:spPr>
          <a:xfrm>
            <a:off x="3257950" y="5684200"/>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Bar Plot</a:t>
            </a:r>
            <a:endParaRPr b="1" sz="1900">
              <a:solidFill>
                <a:schemeClr val="dk1"/>
              </a:solidFill>
              <a:latin typeface="Calibri"/>
              <a:ea typeface="Calibri"/>
              <a:cs typeface="Calibri"/>
              <a:sym typeface="Calibri"/>
            </a:endParaRPr>
          </a:p>
        </p:txBody>
      </p:sp>
      <p:pic>
        <p:nvPicPr>
          <p:cNvPr id="390" name="Google Shape;390;p40"/>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391" name="Google Shape;391;p40"/>
          <p:cNvPicPr preferRelativeResize="0"/>
          <p:nvPr/>
        </p:nvPicPr>
        <p:blipFill>
          <a:blip r:embed="rId4">
            <a:alphaModFix/>
          </a:blip>
          <a:stretch>
            <a:fillRect/>
          </a:stretch>
        </p:blipFill>
        <p:spPr>
          <a:xfrm>
            <a:off x="366250" y="1425713"/>
            <a:ext cx="8337874" cy="4162169"/>
          </a:xfrm>
          <a:prstGeom prst="rect">
            <a:avLst/>
          </a:prstGeom>
          <a:noFill/>
          <a:ln cap="flat" cmpd="sng" w="76200">
            <a:solidFill>
              <a:schemeClr val="accent1"/>
            </a:solidFill>
            <a:prstDash val="solid"/>
            <a:round/>
            <a:headEnd len="sm" w="sm" type="none"/>
            <a:tailEnd len="sm" w="sm" type="none"/>
          </a:ln>
        </p:spPr>
      </p:pic>
      <p:sp>
        <p:nvSpPr>
          <p:cNvPr id="392" name="Google Shape;392;p40"/>
          <p:cNvSpPr/>
          <p:nvPr/>
        </p:nvSpPr>
        <p:spPr>
          <a:xfrm>
            <a:off x="8704125" y="1995600"/>
            <a:ext cx="1635000" cy="139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txBox="1"/>
          <p:nvPr/>
        </p:nvSpPr>
        <p:spPr>
          <a:xfrm>
            <a:off x="8969775" y="2076000"/>
            <a:ext cx="1107600" cy="1169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Price of laptops in different websites</a:t>
            </a:r>
            <a:endParaRPr b="1" sz="16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7" name="Shape 397"/>
        <p:cNvGrpSpPr/>
        <p:nvPr/>
      </p:nvGrpSpPr>
      <p:grpSpPr>
        <a:xfrm>
          <a:off x="0" y="0"/>
          <a:ext cx="0" cy="0"/>
          <a:chOff x="0" y="0"/>
          <a:chExt cx="0" cy="0"/>
        </a:xfrm>
      </p:grpSpPr>
      <p:sp>
        <p:nvSpPr>
          <p:cNvPr id="398" name="Google Shape;398;p41"/>
          <p:cNvSpPr/>
          <p:nvPr/>
        </p:nvSpPr>
        <p:spPr>
          <a:xfrm>
            <a:off x="8223700" y="1696375"/>
            <a:ext cx="2003100" cy="108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txBox="1"/>
          <p:nvPr/>
        </p:nvSpPr>
        <p:spPr>
          <a:xfrm>
            <a:off x="8489350" y="1776775"/>
            <a:ext cx="1471800" cy="923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lt1"/>
                </a:solidFill>
                <a:latin typeface="Calibri"/>
                <a:ea typeface="Calibri"/>
                <a:cs typeface="Calibri"/>
                <a:sym typeface="Calibri"/>
              </a:rPr>
              <a:t>Correlation of Numeric columns </a:t>
            </a:r>
            <a:endParaRPr b="1" sz="1600">
              <a:solidFill>
                <a:schemeClr val="lt1"/>
              </a:solidFill>
              <a:latin typeface="Calibri"/>
              <a:ea typeface="Calibri"/>
              <a:cs typeface="Calibri"/>
              <a:sym typeface="Calibri"/>
            </a:endParaRPr>
          </a:p>
        </p:txBody>
      </p:sp>
      <p:sp>
        <p:nvSpPr>
          <p:cNvPr id="400" name="Google Shape;400;p41"/>
          <p:cNvSpPr/>
          <p:nvPr/>
        </p:nvSpPr>
        <p:spPr>
          <a:xfrm>
            <a:off x="3800475" y="5408925"/>
            <a:ext cx="2208900" cy="74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txBox="1"/>
          <p:nvPr/>
        </p:nvSpPr>
        <p:spPr>
          <a:xfrm>
            <a:off x="3903375" y="5542125"/>
            <a:ext cx="2003100" cy="47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IN" sz="1900">
                <a:solidFill>
                  <a:schemeClr val="dk1"/>
                </a:solidFill>
                <a:latin typeface="Calibri"/>
                <a:ea typeface="Calibri"/>
                <a:cs typeface="Calibri"/>
                <a:sym typeface="Calibri"/>
              </a:rPr>
              <a:t>HeatMap</a:t>
            </a:r>
            <a:endParaRPr b="1" sz="1900">
              <a:solidFill>
                <a:schemeClr val="dk1"/>
              </a:solidFill>
              <a:latin typeface="Calibri"/>
              <a:ea typeface="Calibri"/>
              <a:cs typeface="Calibri"/>
              <a:sym typeface="Calibri"/>
            </a:endParaRPr>
          </a:p>
        </p:txBody>
      </p:sp>
      <p:pic>
        <p:nvPicPr>
          <p:cNvPr id="402" name="Google Shape;402;p41"/>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403" name="Google Shape;403;p41"/>
          <p:cNvPicPr preferRelativeResize="0"/>
          <p:nvPr/>
        </p:nvPicPr>
        <p:blipFill>
          <a:blip r:embed="rId4">
            <a:alphaModFix/>
          </a:blip>
          <a:stretch>
            <a:fillRect/>
          </a:stretch>
        </p:blipFill>
        <p:spPr>
          <a:xfrm>
            <a:off x="1586150" y="571375"/>
            <a:ext cx="6637550" cy="4762750"/>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18" name="Shape 118"/>
        <p:cNvGrpSpPr/>
        <p:nvPr/>
      </p:nvGrpSpPr>
      <p:grpSpPr>
        <a:xfrm>
          <a:off x="0" y="0"/>
          <a:ext cx="0" cy="0"/>
          <a:chOff x="0" y="0"/>
          <a:chExt cx="0" cy="0"/>
        </a:xfrm>
      </p:grpSpPr>
      <p:sp>
        <p:nvSpPr>
          <p:cNvPr id="119" name="Google Shape;119;p15"/>
          <p:cNvSpPr/>
          <p:nvPr/>
        </p:nvSpPr>
        <p:spPr>
          <a:xfrm>
            <a:off x="0" y="0"/>
            <a:ext cx="12192000" cy="130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txBox="1"/>
          <p:nvPr/>
        </p:nvSpPr>
        <p:spPr>
          <a:xfrm>
            <a:off x="268331" y="411454"/>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0000"/>
              </a:buClr>
              <a:buSzPts val="3200"/>
              <a:buFont typeface="Lato Black"/>
              <a:buNone/>
            </a:pPr>
            <a:r>
              <a:rPr lang="en-IN" sz="3200">
                <a:solidFill>
                  <a:schemeClr val="lt1"/>
                </a:solidFill>
                <a:latin typeface="Lato Black"/>
                <a:ea typeface="Lato Black"/>
                <a:cs typeface="Lato Black"/>
                <a:sym typeface="Lato Black"/>
              </a:rPr>
              <a:t>CONTENTS :</a:t>
            </a:r>
            <a:endParaRPr b="0" i="0" sz="1800" u="none" cap="none" strike="noStrike">
              <a:solidFill>
                <a:schemeClr val="lt1"/>
              </a:solidFill>
              <a:latin typeface="Calibri"/>
              <a:ea typeface="Calibri"/>
              <a:cs typeface="Calibri"/>
              <a:sym typeface="Calibri"/>
            </a:endParaRPr>
          </a:p>
        </p:txBody>
      </p:sp>
      <p:sp>
        <p:nvSpPr>
          <p:cNvPr id="121" name="Google Shape;121;p15"/>
          <p:cNvSpPr txBox="1"/>
          <p:nvPr/>
        </p:nvSpPr>
        <p:spPr>
          <a:xfrm>
            <a:off x="888775" y="1701175"/>
            <a:ext cx="3714300" cy="4802400"/>
          </a:xfrm>
          <a:prstGeom prst="rect">
            <a:avLst/>
          </a:prstGeom>
          <a:noFill/>
          <a:ln>
            <a:noFill/>
          </a:ln>
        </p:spPr>
        <p:txBody>
          <a:bodyPr anchorCtr="0" anchor="t" bIns="91425" lIns="91425" spcFirstLastPara="1" rIns="91425" wrap="square" tIns="91425">
            <a:spAutoFit/>
          </a:bodyPr>
          <a:lstStyle/>
          <a:p>
            <a:pPr indent="-298450" lvl="0" marL="285750" rtl="0" algn="l">
              <a:spcBef>
                <a:spcPts val="0"/>
              </a:spcBef>
              <a:spcAft>
                <a:spcPts val="0"/>
              </a:spcAft>
              <a:buClr>
                <a:schemeClr val="lt1"/>
              </a:buClr>
              <a:buSzPts val="2000"/>
              <a:buFont typeface="Calibri"/>
              <a:buAutoNum type="arabicParenR"/>
            </a:pPr>
            <a:r>
              <a:rPr b="1" lang="en-IN" sz="2000">
                <a:solidFill>
                  <a:schemeClr val="lt1"/>
                </a:solidFill>
                <a:latin typeface="Calibri"/>
                <a:ea typeface="Calibri"/>
                <a:cs typeface="Calibri"/>
                <a:sym typeface="Calibri"/>
              </a:rPr>
              <a:t>Problem statement.</a:t>
            </a:r>
            <a:endParaRPr b="1"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Calibri"/>
              <a:buAutoNum type="arabicParenR"/>
            </a:pPr>
            <a:r>
              <a:rPr b="1" lang="en-IN" sz="2000">
                <a:solidFill>
                  <a:schemeClr val="lt1"/>
                </a:solidFill>
                <a:latin typeface="Calibri"/>
                <a:ea typeface="Calibri"/>
                <a:cs typeface="Calibri"/>
                <a:sym typeface="Calibri"/>
              </a:rPr>
              <a:t>Web Scraping</a:t>
            </a:r>
            <a:r>
              <a:rPr b="1" lang="en-IN" sz="2000">
                <a:solidFill>
                  <a:schemeClr val="lt1"/>
                </a:solidFill>
                <a:latin typeface="Calibri"/>
                <a:ea typeface="Calibri"/>
                <a:cs typeface="Calibri"/>
                <a:sym typeface="Calibri"/>
              </a:rPr>
              <a:t> - Details</a:t>
            </a:r>
            <a:endParaRPr b="1"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Calibri"/>
              <a:buAutoNum type="arabicParenR"/>
            </a:pPr>
            <a:r>
              <a:rPr b="1" lang="en-IN" sz="2000">
                <a:solidFill>
                  <a:schemeClr val="lt1"/>
                </a:solidFill>
                <a:latin typeface="Calibri"/>
                <a:ea typeface="Calibri"/>
                <a:cs typeface="Calibri"/>
                <a:sym typeface="Calibri"/>
              </a:rPr>
              <a:t>Data Cleaning</a:t>
            </a:r>
            <a:endParaRPr b="1"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Calibri"/>
              <a:buAutoNum type="arabicParenR"/>
            </a:pPr>
            <a:r>
              <a:rPr b="1" lang="en-IN" sz="2000">
                <a:solidFill>
                  <a:schemeClr val="lt1"/>
                </a:solidFill>
                <a:latin typeface="Calibri"/>
                <a:ea typeface="Calibri"/>
                <a:cs typeface="Calibri"/>
                <a:sym typeface="Calibri"/>
              </a:rPr>
              <a:t>Data Manipulation</a:t>
            </a:r>
            <a:endParaRPr b="1"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b="1"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Calibri"/>
              <a:buAutoNum type="arabicParenR"/>
            </a:pPr>
            <a:r>
              <a:rPr b="1" lang="en-IN" sz="2000">
                <a:solidFill>
                  <a:schemeClr val="lt1"/>
                </a:solidFill>
                <a:latin typeface="Calibri"/>
                <a:ea typeface="Calibri"/>
                <a:cs typeface="Calibri"/>
                <a:sym typeface="Calibri"/>
              </a:rPr>
              <a:t>Exploratory Data Analysis</a:t>
            </a:r>
            <a:endParaRPr b="1" sz="2000">
              <a:solidFill>
                <a:schemeClr val="lt1"/>
              </a:solidFill>
              <a:latin typeface="Calibri"/>
              <a:ea typeface="Calibri"/>
              <a:cs typeface="Calibri"/>
              <a:sym typeface="Calibri"/>
            </a:endParaRPr>
          </a:p>
          <a:p>
            <a:pPr indent="0" lvl="0" marL="914400" rtl="0" algn="l">
              <a:spcBef>
                <a:spcPts val="0"/>
              </a:spcBef>
              <a:spcAft>
                <a:spcPts val="0"/>
              </a:spcAft>
              <a:buNone/>
            </a:pPr>
            <a:r>
              <a:t/>
            </a:r>
            <a:endParaRPr b="1"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arenR"/>
            </a:pPr>
            <a:r>
              <a:rPr b="1" lang="en-IN" sz="2000">
                <a:solidFill>
                  <a:schemeClr val="lt1"/>
                </a:solidFill>
                <a:latin typeface="Calibri"/>
                <a:ea typeface="Calibri"/>
                <a:cs typeface="Calibri"/>
                <a:sym typeface="Calibri"/>
              </a:rPr>
              <a:t>Univariate Analysis</a:t>
            </a:r>
            <a:endParaRPr b="1" sz="2000">
              <a:solidFill>
                <a:schemeClr val="lt1"/>
              </a:solidFill>
              <a:latin typeface="Calibri"/>
              <a:ea typeface="Calibri"/>
              <a:cs typeface="Calibri"/>
              <a:sym typeface="Calibri"/>
            </a:endParaRPr>
          </a:p>
          <a:p>
            <a:pPr indent="0" lvl="0" marL="914400" rtl="0" algn="l">
              <a:spcBef>
                <a:spcPts val="0"/>
              </a:spcBef>
              <a:spcAft>
                <a:spcPts val="0"/>
              </a:spcAft>
              <a:buNone/>
            </a:pPr>
            <a:r>
              <a:t/>
            </a:r>
            <a:endParaRPr b="1"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arenR"/>
            </a:pPr>
            <a:r>
              <a:rPr b="1" lang="en-IN" sz="2000">
                <a:solidFill>
                  <a:schemeClr val="lt1"/>
                </a:solidFill>
                <a:latin typeface="Calibri"/>
                <a:ea typeface="Calibri"/>
                <a:cs typeface="Calibri"/>
                <a:sym typeface="Calibri"/>
              </a:rPr>
              <a:t>Bivariate Analysis</a:t>
            </a:r>
            <a:endParaRPr b="1" sz="2000">
              <a:solidFill>
                <a:schemeClr val="lt1"/>
              </a:solidFill>
              <a:latin typeface="Calibri"/>
              <a:ea typeface="Calibri"/>
              <a:cs typeface="Calibri"/>
              <a:sym typeface="Calibri"/>
            </a:endParaRPr>
          </a:p>
          <a:p>
            <a:pPr indent="0" lvl="0" marL="914400" rtl="0" algn="l">
              <a:spcBef>
                <a:spcPts val="0"/>
              </a:spcBef>
              <a:spcAft>
                <a:spcPts val="0"/>
              </a:spcAft>
              <a:buNone/>
            </a:pPr>
            <a:r>
              <a:t/>
            </a:r>
            <a:endParaRPr b="1"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arenR"/>
            </a:pPr>
            <a:r>
              <a:rPr b="1" lang="en-IN" sz="2000">
                <a:solidFill>
                  <a:schemeClr val="lt1"/>
                </a:solidFill>
                <a:latin typeface="Calibri"/>
                <a:ea typeface="Calibri"/>
                <a:cs typeface="Calibri"/>
                <a:sym typeface="Calibri"/>
              </a:rPr>
              <a:t>Multivariate Analysis</a:t>
            </a:r>
            <a:endParaRPr b="1" sz="2000">
              <a:solidFill>
                <a:schemeClr val="lt1"/>
              </a:solidFill>
              <a:latin typeface="Calibri"/>
              <a:ea typeface="Calibri"/>
              <a:cs typeface="Calibri"/>
              <a:sym typeface="Calibri"/>
            </a:endParaRPr>
          </a:p>
        </p:txBody>
      </p:sp>
      <p:pic>
        <p:nvPicPr>
          <p:cNvPr id="122" name="Google Shape;122;p15"/>
          <p:cNvPicPr preferRelativeResize="0"/>
          <p:nvPr/>
        </p:nvPicPr>
        <p:blipFill rotWithShape="1">
          <a:blip r:embed="rId3">
            <a:alphaModFix/>
          </a:blip>
          <a:srcRect b="0" l="15110" r="0" t="0"/>
          <a:stretch/>
        </p:blipFill>
        <p:spPr>
          <a:xfrm>
            <a:off x="7052775" y="2176463"/>
            <a:ext cx="3832576" cy="2505075"/>
          </a:xfrm>
          <a:prstGeom prst="rect">
            <a:avLst/>
          </a:prstGeom>
          <a:noFill/>
          <a:ln>
            <a:noFill/>
          </a:ln>
        </p:spPr>
      </p:pic>
      <p:pic>
        <p:nvPicPr>
          <p:cNvPr id="123" name="Google Shape;123;p15"/>
          <p:cNvPicPr preferRelativeResize="0"/>
          <p:nvPr/>
        </p:nvPicPr>
        <p:blipFill>
          <a:blip r:embed="rId4">
            <a:alphaModFix/>
          </a:blip>
          <a:stretch>
            <a:fillRect/>
          </a:stretch>
        </p:blipFill>
        <p:spPr>
          <a:xfrm>
            <a:off x="9000250" y="6269700"/>
            <a:ext cx="3191750" cy="588300"/>
          </a:xfrm>
          <a:prstGeom prst="rect">
            <a:avLst/>
          </a:prstGeom>
          <a:noFill/>
          <a:ln>
            <a:noFill/>
          </a:ln>
        </p:spPr>
      </p:pic>
      <p:cxnSp>
        <p:nvCxnSpPr>
          <p:cNvPr id="124" name="Google Shape;124;p15"/>
          <p:cNvCxnSpPr/>
          <p:nvPr/>
        </p:nvCxnSpPr>
        <p:spPr>
          <a:xfrm>
            <a:off x="5286900" y="1296775"/>
            <a:ext cx="99900" cy="56112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7" name="Shape 407"/>
        <p:cNvGrpSpPr/>
        <p:nvPr/>
      </p:nvGrpSpPr>
      <p:grpSpPr>
        <a:xfrm>
          <a:off x="0" y="0"/>
          <a:ext cx="0" cy="0"/>
          <a:chOff x="0" y="0"/>
          <a:chExt cx="0" cy="0"/>
        </a:xfrm>
      </p:grpSpPr>
      <p:sp>
        <p:nvSpPr>
          <p:cNvPr id="408" name="Google Shape;408;p42"/>
          <p:cNvSpPr txBox="1"/>
          <p:nvPr/>
        </p:nvSpPr>
        <p:spPr>
          <a:xfrm>
            <a:off x="857250" y="1987850"/>
            <a:ext cx="10477500" cy="4833300"/>
          </a:xfrm>
          <a:prstGeom prst="rect">
            <a:avLst/>
          </a:prstGeom>
          <a:noFill/>
          <a:ln>
            <a:noFill/>
          </a:ln>
        </p:spPr>
        <p:txBody>
          <a:bodyPr anchorCtr="0" anchor="t" bIns="45700" lIns="91425" spcFirstLastPara="1" rIns="91425" wrap="square" tIns="45700">
            <a:spAutoFit/>
          </a:bodyPr>
          <a:lstStyle/>
          <a:p>
            <a:pPr indent="-406400" lvl="0" marL="457200" rtl="0" algn="l">
              <a:spcBef>
                <a:spcPts val="0"/>
              </a:spcBef>
              <a:spcAft>
                <a:spcPts val="0"/>
              </a:spcAft>
              <a:buClr>
                <a:schemeClr val="lt1"/>
              </a:buClr>
              <a:buSzPts val="2800"/>
              <a:buFont typeface="Noto Sans Symbols"/>
              <a:buChar char="✔"/>
            </a:pPr>
            <a:r>
              <a:rPr b="1" i="1" lang="en-IN" sz="2800">
                <a:solidFill>
                  <a:schemeClr val="lt1"/>
                </a:solidFill>
                <a:latin typeface="Calibri"/>
                <a:ea typeface="Calibri"/>
                <a:cs typeface="Calibri"/>
                <a:sym typeface="Calibri"/>
              </a:rPr>
              <a:t>The price of a laptop is dependent on the Type of Ram, Processor Type and Storage type.</a:t>
            </a:r>
            <a:endParaRPr b="1" i="1"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Noto Sans Symbols"/>
              <a:buChar char="✔"/>
            </a:pPr>
            <a:r>
              <a:rPr lang="en-IN" sz="2800">
                <a:solidFill>
                  <a:schemeClr val="lt1"/>
                </a:solidFill>
                <a:latin typeface="Calibri"/>
                <a:ea typeface="Calibri"/>
                <a:cs typeface="Calibri"/>
                <a:sym typeface="Calibri"/>
              </a:rPr>
              <a:t>Top 3 Brands that are available are HP , Lenovo and Dell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Most available Ram is 8GB in most of the laptops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Most used storage type is SSD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There are equal number of Budget and High end laptops</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HP is the most available laptop in Flipkart and Reliance digital website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Budget Laptops are having 8GB the most and having SSD as storage type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rPr lang="en-IN"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p:txBody>
      </p:sp>
      <p:sp>
        <p:nvSpPr>
          <p:cNvPr id="409" name="Google Shape;409;p42"/>
          <p:cNvSpPr/>
          <p:nvPr/>
        </p:nvSpPr>
        <p:spPr>
          <a:xfrm>
            <a:off x="0" y="250400"/>
            <a:ext cx="12192000" cy="15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txBox="1"/>
          <p:nvPr/>
        </p:nvSpPr>
        <p:spPr>
          <a:xfrm>
            <a:off x="498979" y="765338"/>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lang="en-IN" sz="3200">
                <a:solidFill>
                  <a:schemeClr val="lt1"/>
                </a:solidFill>
                <a:latin typeface="Lato Black"/>
                <a:ea typeface="Lato Black"/>
                <a:cs typeface="Lato Black"/>
                <a:sym typeface="Lato Black"/>
              </a:rPr>
              <a:t>Conclusion </a:t>
            </a:r>
            <a:r>
              <a:rPr lang="en-IN" sz="3200">
                <a:solidFill>
                  <a:schemeClr val="lt1"/>
                </a:solidFill>
                <a:latin typeface="Lato Black"/>
                <a:ea typeface="Lato Black"/>
                <a:cs typeface="Lato Black"/>
                <a:sym typeface="Lato Black"/>
              </a:rPr>
              <a:t>:</a:t>
            </a:r>
            <a:endParaRPr b="0" i="0" sz="1800" u="none" cap="none" strike="noStrike">
              <a:solidFill>
                <a:schemeClr val="accent2"/>
              </a:solidFill>
              <a:latin typeface="Calibri"/>
              <a:ea typeface="Calibri"/>
              <a:cs typeface="Calibri"/>
              <a:sym typeface="Calibri"/>
            </a:endParaRPr>
          </a:p>
        </p:txBody>
      </p:sp>
      <p:pic>
        <p:nvPicPr>
          <p:cNvPr id="411" name="Google Shape;411;p42"/>
          <p:cNvPicPr preferRelativeResize="0"/>
          <p:nvPr/>
        </p:nvPicPr>
        <p:blipFill>
          <a:blip r:embed="rId3">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5" name="Shape 415"/>
        <p:cNvGrpSpPr/>
        <p:nvPr/>
      </p:nvGrpSpPr>
      <p:grpSpPr>
        <a:xfrm>
          <a:off x="0" y="0"/>
          <a:ext cx="0" cy="0"/>
          <a:chOff x="0" y="0"/>
          <a:chExt cx="0" cy="0"/>
        </a:xfrm>
      </p:grpSpPr>
      <p:sp>
        <p:nvSpPr>
          <p:cNvPr id="416" name="Google Shape;416;p43"/>
          <p:cNvSpPr txBox="1"/>
          <p:nvPr/>
        </p:nvSpPr>
        <p:spPr>
          <a:xfrm>
            <a:off x="1629700" y="1574650"/>
            <a:ext cx="9057300" cy="4833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Noto Sans Symbols"/>
              <a:buChar char="✔"/>
            </a:pPr>
            <a:r>
              <a:rPr lang="en-IN" sz="2800">
                <a:solidFill>
                  <a:schemeClr val="lt1"/>
                </a:solidFill>
                <a:latin typeface="Calibri"/>
                <a:ea typeface="Calibri"/>
                <a:cs typeface="Calibri"/>
                <a:sym typeface="Calibri"/>
              </a:rPr>
              <a:t>Getting data from three websites .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More number of unique values in a column even they are same .</a:t>
            </a:r>
            <a:endParaRPr sz="2800">
              <a:solidFill>
                <a:schemeClr val="lt1"/>
              </a:solidFill>
              <a:latin typeface="Calibri"/>
              <a:ea typeface="Calibri"/>
              <a:cs typeface="Calibri"/>
              <a:sym typeface="Calibri"/>
            </a:endParaRPr>
          </a:p>
          <a:p>
            <a:pPr indent="-349250" lvl="0" marL="285750" marR="0" rtl="0" algn="l">
              <a:spcBef>
                <a:spcPts val="0"/>
              </a:spcBef>
              <a:spcAft>
                <a:spcPts val="0"/>
              </a:spcAft>
              <a:buClr>
                <a:schemeClr val="lt1"/>
              </a:buClr>
              <a:buSzPts val="2800"/>
              <a:buFont typeface="Calibri"/>
              <a:buChar char="✔"/>
            </a:pPr>
            <a:r>
              <a:rPr lang="en-IN" sz="2800">
                <a:solidFill>
                  <a:schemeClr val="lt1"/>
                </a:solidFill>
                <a:latin typeface="Calibri"/>
                <a:ea typeface="Calibri"/>
                <a:cs typeface="Calibri"/>
                <a:sym typeface="Calibri"/>
              </a:rPr>
              <a:t>Selecting a suitable plot to visualize the data.</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sz="2800">
              <a:solidFill>
                <a:schemeClr val="lt1"/>
              </a:solidFill>
              <a:latin typeface="Calibri"/>
              <a:ea typeface="Calibri"/>
              <a:cs typeface="Calibri"/>
              <a:sym typeface="Calibri"/>
            </a:endParaRPr>
          </a:p>
        </p:txBody>
      </p:sp>
      <p:sp>
        <p:nvSpPr>
          <p:cNvPr id="417" name="Google Shape;417;p43"/>
          <p:cNvSpPr/>
          <p:nvPr/>
        </p:nvSpPr>
        <p:spPr>
          <a:xfrm>
            <a:off x="0" y="250400"/>
            <a:ext cx="12192000" cy="15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txBox="1"/>
          <p:nvPr/>
        </p:nvSpPr>
        <p:spPr>
          <a:xfrm>
            <a:off x="498979" y="765338"/>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lang="en-IN" sz="3200">
                <a:solidFill>
                  <a:schemeClr val="lt1"/>
                </a:solidFill>
                <a:latin typeface="Lato Black"/>
                <a:ea typeface="Lato Black"/>
                <a:cs typeface="Lato Black"/>
                <a:sym typeface="Lato Black"/>
              </a:rPr>
              <a:t>Challenges faced :</a:t>
            </a:r>
            <a:endParaRPr b="0" i="0" sz="1800" u="none" cap="none" strike="noStrike">
              <a:solidFill>
                <a:schemeClr val="accent2"/>
              </a:solidFill>
              <a:latin typeface="Calibri"/>
              <a:ea typeface="Calibri"/>
              <a:cs typeface="Calibri"/>
              <a:sym typeface="Calibri"/>
            </a:endParaRPr>
          </a:p>
        </p:txBody>
      </p:sp>
      <p:pic>
        <p:nvPicPr>
          <p:cNvPr id="419" name="Google Shape;419;p43"/>
          <p:cNvPicPr preferRelativeResize="0"/>
          <p:nvPr/>
        </p:nvPicPr>
        <p:blipFill>
          <a:blip r:embed="rId3">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23" name="Shape 423"/>
        <p:cNvGrpSpPr/>
        <p:nvPr/>
      </p:nvGrpSpPr>
      <p:grpSpPr>
        <a:xfrm>
          <a:off x="0" y="0"/>
          <a:ext cx="0" cy="0"/>
          <a:chOff x="0" y="0"/>
          <a:chExt cx="0" cy="0"/>
        </a:xfrm>
      </p:grpSpPr>
      <p:pic>
        <p:nvPicPr>
          <p:cNvPr id="424" name="Google Shape;424;p44"/>
          <p:cNvPicPr preferRelativeResize="0"/>
          <p:nvPr/>
        </p:nvPicPr>
        <p:blipFill rotWithShape="1">
          <a:blip r:embed="rId3">
            <a:alphaModFix/>
          </a:blip>
          <a:srcRect b="0" l="0" r="0" t="0"/>
          <a:stretch/>
        </p:blipFill>
        <p:spPr>
          <a:xfrm>
            <a:off x="6466516" y="1850749"/>
            <a:ext cx="4465643" cy="2834317"/>
          </a:xfrm>
          <a:prstGeom prst="rect">
            <a:avLst/>
          </a:prstGeom>
          <a:noFill/>
          <a:ln>
            <a:noFill/>
          </a:ln>
        </p:spPr>
      </p:pic>
      <p:sp>
        <p:nvSpPr>
          <p:cNvPr id="425" name="Google Shape;425;p44"/>
          <p:cNvSpPr txBox="1"/>
          <p:nvPr/>
        </p:nvSpPr>
        <p:spPr>
          <a:xfrm>
            <a:off x="1219650" y="2883163"/>
            <a:ext cx="3661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4400"/>
              <a:buFont typeface="Libre Baskerville"/>
              <a:buNone/>
            </a:pPr>
            <a:r>
              <a:rPr b="0" i="0" lang="en-IN" sz="4400" u="none" cap="none" strike="noStrike">
                <a:solidFill>
                  <a:schemeClr val="lt1"/>
                </a:solidFill>
                <a:latin typeface="Libre Baskerville"/>
                <a:ea typeface="Libre Baskerville"/>
                <a:cs typeface="Libre Baskerville"/>
                <a:sym typeface="Libre Baskerville"/>
              </a:rPr>
              <a:t>THANK YOU</a:t>
            </a:r>
            <a:endParaRPr b="0" i="0" sz="1800" u="none" cap="none" strike="noStrike">
              <a:solidFill>
                <a:schemeClr val="lt1"/>
              </a:solidFill>
              <a:latin typeface="Calibri"/>
              <a:ea typeface="Calibri"/>
              <a:cs typeface="Calibri"/>
              <a:sym typeface="Calibri"/>
            </a:endParaRPr>
          </a:p>
        </p:txBody>
      </p:sp>
      <p:pic>
        <p:nvPicPr>
          <p:cNvPr id="426" name="Google Shape;426;p44"/>
          <p:cNvPicPr preferRelativeResize="0"/>
          <p:nvPr/>
        </p:nvPicPr>
        <p:blipFill>
          <a:blip r:embed="rId4">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28" name="Shape 128"/>
        <p:cNvGrpSpPr/>
        <p:nvPr/>
      </p:nvGrpSpPr>
      <p:grpSpPr>
        <a:xfrm>
          <a:off x="0" y="0"/>
          <a:ext cx="0" cy="0"/>
          <a:chOff x="0" y="0"/>
          <a:chExt cx="0" cy="0"/>
        </a:xfrm>
      </p:grpSpPr>
      <p:sp>
        <p:nvSpPr>
          <p:cNvPr id="129" name="Google Shape;129;p16"/>
          <p:cNvSpPr txBox="1"/>
          <p:nvPr/>
        </p:nvSpPr>
        <p:spPr>
          <a:xfrm>
            <a:off x="1143900" y="2637025"/>
            <a:ext cx="9904200" cy="2632200"/>
          </a:xfrm>
          <a:prstGeom prst="rect">
            <a:avLst/>
          </a:prstGeom>
          <a:noFill/>
          <a:ln>
            <a:noFill/>
          </a:ln>
        </p:spPr>
        <p:txBody>
          <a:bodyPr anchorCtr="0" anchor="t" bIns="45700" lIns="91425" spcFirstLastPara="1" rIns="91425" wrap="square" tIns="45700">
            <a:spAutoFit/>
          </a:bodyPr>
          <a:lstStyle/>
          <a:p>
            <a:pPr indent="-381000" lvl="0" marL="285750" marR="0" rtl="0" algn="l">
              <a:spcBef>
                <a:spcPts val="0"/>
              </a:spcBef>
              <a:spcAft>
                <a:spcPts val="0"/>
              </a:spcAft>
              <a:buClr>
                <a:schemeClr val="lt1"/>
              </a:buClr>
              <a:buSzPts val="3300"/>
              <a:buFont typeface="Noto Sans Symbols"/>
              <a:buChar char="✔"/>
            </a:pPr>
            <a:r>
              <a:rPr lang="en-IN" sz="3300">
                <a:solidFill>
                  <a:schemeClr val="lt1"/>
                </a:solidFill>
                <a:latin typeface="Calibri"/>
                <a:ea typeface="Calibri"/>
                <a:cs typeface="Calibri"/>
                <a:sym typeface="Calibri"/>
              </a:rPr>
              <a:t>When a person want to buy a laptop under a required Budget .</a:t>
            </a:r>
            <a:endParaRPr sz="3300">
              <a:solidFill>
                <a:schemeClr val="lt1"/>
              </a:solidFill>
              <a:latin typeface="Calibri"/>
              <a:ea typeface="Calibri"/>
              <a:cs typeface="Calibri"/>
              <a:sym typeface="Calibri"/>
            </a:endParaRPr>
          </a:p>
          <a:p>
            <a:pPr indent="-381000" lvl="0" marL="285750" marR="0" rtl="0" algn="l">
              <a:spcBef>
                <a:spcPts val="0"/>
              </a:spcBef>
              <a:spcAft>
                <a:spcPts val="0"/>
              </a:spcAft>
              <a:buClr>
                <a:schemeClr val="lt1"/>
              </a:buClr>
              <a:buSzPts val="3300"/>
              <a:buFont typeface="Calibri"/>
              <a:buChar char="✔"/>
            </a:pPr>
            <a:r>
              <a:rPr lang="en-IN" sz="3300">
                <a:solidFill>
                  <a:schemeClr val="lt1"/>
                </a:solidFill>
                <a:latin typeface="Calibri"/>
                <a:ea typeface="Calibri"/>
                <a:cs typeface="Calibri"/>
                <a:sym typeface="Calibri"/>
              </a:rPr>
              <a:t>Change of prices in different e-commerce website by Brand .</a:t>
            </a:r>
            <a:endParaRPr sz="3300">
              <a:solidFill>
                <a:schemeClr val="lt1"/>
              </a:solidFill>
              <a:latin typeface="Calibri"/>
              <a:ea typeface="Calibri"/>
              <a:cs typeface="Calibri"/>
              <a:sym typeface="Calibri"/>
            </a:endParaRPr>
          </a:p>
          <a:p>
            <a:pPr indent="-381000" lvl="0" marL="285750" marR="0" rtl="0" algn="l">
              <a:spcBef>
                <a:spcPts val="0"/>
              </a:spcBef>
              <a:spcAft>
                <a:spcPts val="0"/>
              </a:spcAft>
              <a:buClr>
                <a:schemeClr val="lt1"/>
              </a:buClr>
              <a:buSzPts val="3300"/>
              <a:buFont typeface="Calibri"/>
              <a:buChar char="✔"/>
            </a:pPr>
            <a:r>
              <a:rPr lang="en-IN" sz="3300">
                <a:solidFill>
                  <a:schemeClr val="lt1"/>
                </a:solidFill>
                <a:latin typeface="Calibri"/>
                <a:ea typeface="Calibri"/>
                <a:cs typeface="Calibri"/>
                <a:sym typeface="Calibri"/>
              </a:rPr>
              <a:t>The specifications that affect the price .</a:t>
            </a:r>
            <a:endParaRPr sz="3300">
              <a:solidFill>
                <a:schemeClr val="lt1"/>
              </a:solidFill>
              <a:latin typeface="Calibri"/>
              <a:ea typeface="Calibri"/>
              <a:cs typeface="Calibri"/>
              <a:sym typeface="Calibri"/>
            </a:endParaRPr>
          </a:p>
        </p:txBody>
      </p:sp>
      <p:sp>
        <p:nvSpPr>
          <p:cNvPr id="130" name="Google Shape;130;p16"/>
          <p:cNvSpPr/>
          <p:nvPr/>
        </p:nvSpPr>
        <p:spPr>
          <a:xfrm>
            <a:off x="0" y="250400"/>
            <a:ext cx="12192000" cy="15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nvSpPr>
        <p:spPr>
          <a:xfrm>
            <a:off x="498979" y="765338"/>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lang="en-IN" sz="3200">
                <a:solidFill>
                  <a:schemeClr val="lt1"/>
                </a:solidFill>
                <a:latin typeface="Lato Black"/>
                <a:ea typeface="Lato Black"/>
                <a:cs typeface="Lato Black"/>
                <a:sym typeface="Lato Black"/>
              </a:rPr>
              <a:t>Problem Statement :</a:t>
            </a:r>
            <a:endParaRPr b="0" i="0" sz="1800" u="none" cap="none" strike="noStrike">
              <a:solidFill>
                <a:schemeClr val="accent2"/>
              </a:solidFill>
              <a:latin typeface="Calibri"/>
              <a:ea typeface="Calibri"/>
              <a:cs typeface="Calibri"/>
              <a:sym typeface="Calibri"/>
            </a:endParaRPr>
          </a:p>
        </p:txBody>
      </p:sp>
      <p:pic>
        <p:nvPicPr>
          <p:cNvPr id="132" name="Google Shape;132;p16"/>
          <p:cNvPicPr preferRelativeResize="0"/>
          <p:nvPr/>
        </p:nvPicPr>
        <p:blipFill>
          <a:blip r:embed="rId3">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6" name="Shape 136"/>
        <p:cNvGrpSpPr/>
        <p:nvPr/>
      </p:nvGrpSpPr>
      <p:grpSpPr>
        <a:xfrm>
          <a:off x="0" y="0"/>
          <a:ext cx="0" cy="0"/>
          <a:chOff x="0" y="0"/>
          <a:chExt cx="0" cy="0"/>
        </a:xfrm>
      </p:grpSpPr>
      <p:sp>
        <p:nvSpPr>
          <p:cNvPr id="137" name="Google Shape;137;p17"/>
          <p:cNvSpPr txBox="1"/>
          <p:nvPr/>
        </p:nvSpPr>
        <p:spPr>
          <a:xfrm>
            <a:off x="820200" y="961975"/>
            <a:ext cx="26607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P</a:t>
            </a:r>
            <a:r>
              <a:rPr b="1" lang="en-IN" sz="1800">
                <a:solidFill>
                  <a:schemeClr val="lt1"/>
                </a:solidFill>
                <a:latin typeface="Calibri"/>
                <a:ea typeface="Calibri"/>
                <a:cs typeface="Calibri"/>
                <a:sym typeface="Calibri"/>
              </a:rPr>
              <a:t>andas</a:t>
            </a:r>
            <a:endParaRPr b="1" sz="1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b="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requests</a:t>
            </a:r>
            <a:endParaRPr b="1" sz="1800">
              <a:solidFill>
                <a:schemeClr val="lt1"/>
              </a:solidFill>
              <a:latin typeface="Calibri"/>
              <a:ea typeface="Calibri"/>
              <a:cs typeface="Calibri"/>
              <a:sym typeface="Calibri"/>
            </a:endParaRPr>
          </a:p>
          <a:p>
            <a:pPr indent="0" lvl="0" marL="457200" marR="0" rtl="0" algn="l">
              <a:spcBef>
                <a:spcPts val="0"/>
              </a:spcBef>
              <a:spcAft>
                <a:spcPts val="0"/>
              </a:spcAft>
              <a:buNone/>
            </a:pPr>
            <a:r>
              <a:t/>
            </a:r>
            <a:endParaRPr b="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b="1" lang="en-IN" sz="1800">
                <a:solidFill>
                  <a:schemeClr val="lt1"/>
                </a:solidFill>
                <a:latin typeface="Calibri"/>
                <a:ea typeface="Calibri"/>
                <a:cs typeface="Calibri"/>
                <a:sym typeface="Calibri"/>
              </a:rPr>
              <a:t>BeautifulSoup (bs4)</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138" name="Google Shape;138;p17"/>
          <p:cNvSpPr txBox="1"/>
          <p:nvPr/>
        </p:nvSpPr>
        <p:spPr>
          <a:xfrm>
            <a:off x="4393825" y="832375"/>
            <a:ext cx="530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200">
                <a:solidFill>
                  <a:schemeClr val="lt1"/>
                </a:solidFill>
                <a:latin typeface="Calibri"/>
                <a:ea typeface="Calibri"/>
                <a:cs typeface="Calibri"/>
                <a:sym typeface="Calibri"/>
              </a:rPr>
              <a:t>Visualization Modules Used :</a:t>
            </a:r>
            <a:endParaRPr b="1" sz="2200">
              <a:solidFill>
                <a:schemeClr val="lt1"/>
              </a:solidFill>
              <a:latin typeface="Calibri"/>
              <a:ea typeface="Calibri"/>
              <a:cs typeface="Calibri"/>
              <a:sym typeface="Calibri"/>
            </a:endParaRPr>
          </a:p>
        </p:txBody>
      </p:sp>
      <p:sp>
        <p:nvSpPr>
          <p:cNvPr id="139" name="Google Shape;139;p17"/>
          <p:cNvSpPr txBox="1"/>
          <p:nvPr/>
        </p:nvSpPr>
        <p:spPr>
          <a:xfrm>
            <a:off x="515800" y="2759063"/>
            <a:ext cx="399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200">
                <a:solidFill>
                  <a:schemeClr val="lt1"/>
                </a:solidFill>
                <a:latin typeface="Calibri"/>
                <a:ea typeface="Calibri"/>
                <a:cs typeface="Calibri"/>
                <a:sym typeface="Calibri"/>
              </a:rPr>
              <a:t>Websites :</a:t>
            </a:r>
            <a:endParaRPr b="1" sz="2200">
              <a:solidFill>
                <a:schemeClr val="lt1"/>
              </a:solidFill>
              <a:latin typeface="Calibri"/>
              <a:ea typeface="Calibri"/>
              <a:cs typeface="Calibri"/>
              <a:sym typeface="Calibri"/>
            </a:endParaRPr>
          </a:p>
        </p:txBody>
      </p:sp>
      <p:sp>
        <p:nvSpPr>
          <p:cNvPr id="140" name="Google Shape;140;p17"/>
          <p:cNvSpPr/>
          <p:nvPr/>
        </p:nvSpPr>
        <p:spPr>
          <a:xfrm>
            <a:off x="0" y="123425"/>
            <a:ext cx="12192000" cy="72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515804" y="241013"/>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lang="en-IN" sz="3200">
                <a:solidFill>
                  <a:schemeClr val="lt1"/>
                </a:solidFill>
                <a:latin typeface="Lato Black"/>
                <a:ea typeface="Lato Black"/>
                <a:cs typeface="Lato Black"/>
                <a:sym typeface="Lato Black"/>
              </a:rPr>
              <a:t>Modules Used :</a:t>
            </a:r>
            <a:endParaRPr b="0" i="0" sz="1800" u="none" cap="none" strike="noStrike">
              <a:solidFill>
                <a:schemeClr val="lt1"/>
              </a:solidFill>
              <a:latin typeface="Calibri"/>
              <a:ea typeface="Calibri"/>
              <a:cs typeface="Calibri"/>
              <a:sym typeface="Calibri"/>
            </a:endParaRPr>
          </a:p>
        </p:txBody>
      </p:sp>
      <p:pic>
        <p:nvPicPr>
          <p:cNvPr id="142" name="Google Shape;142;p17"/>
          <p:cNvPicPr preferRelativeResize="0"/>
          <p:nvPr/>
        </p:nvPicPr>
        <p:blipFill>
          <a:blip r:embed="rId3">
            <a:alphaModFix/>
          </a:blip>
          <a:stretch>
            <a:fillRect/>
          </a:stretch>
        </p:blipFill>
        <p:spPr>
          <a:xfrm>
            <a:off x="5607687" y="3837676"/>
            <a:ext cx="2190750" cy="2085975"/>
          </a:xfrm>
          <a:prstGeom prst="rect">
            <a:avLst/>
          </a:prstGeom>
          <a:noFill/>
          <a:ln>
            <a:noFill/>
          </a:ln>
        </p:spPr>
      </p:pic>
      <p:pic>
        <p:nvPicPr>
          <p:cNvPr id="143" name="Google Shape;143;p17"/>
          <p:cNvPicPr preferRelativeResize="0"/>
          <p:nvPr/>
        </p:nvPicPr>
        <p:blipFill>
          <a:blip r:embed="rId4">
            <a:alphaModFix/>
          </a:blip>
          <a:stretch>
            <a:fillRect/>
          </a:stretch>
        </p:blipFill>
        <p:spPr>
          <a:xfrm>
            <a:off x="6177688" y="1773226"/>
            <a:ext cx="4371975" cy="1047750"/>
          </a:xfrm>
          <a:prstGeom prst="rect">
            <a:avLst/>
          </a:prstGeom>
          <a:noFill/>
          <a:ln>
            <a:noFill/>
          </a:ln>
        </p:spPr>
      </p:pic>
      <p:pic>
        <p:nvPicPr>
          <p:cNvPr id="144" name="Google Shape;144;p17"/>
          <p:cNvPicPr preferRelativeResize="0"/>
          <p:nvPr/>
        </p:nvPicPr>
        <p:blipFill>
          <a:blip r:embed="rId5">
            <a:alphaModFix/>
          </a:blip>
          <a:stretch>
            <a:fillRect/>
          </a:stretch>
        </p:blipFill>
        <p:spPr>
          <a:xfrm>
            <a:off x="8844725" y="3619312"/>
            <a:ext cx="1952625" cy="2343150"/>
          </a:xfrm>
          <a:prstGeom prst="rect">
            <a:avLst/>
          </a:prstGeom>
          <a:noFill/>
          <a:ln>
            <a:noFill/>
          </a:ln>
        </p:spPr>
      </p:pic>
      <p:pic>
        <p:nvPicPr>
          <p:cNvPr id="145" name="Google Shape;145;p17"/>
          <p:cNvPicPr preferRelativeResize="0"/>
          <p:nvPr/>
        </p:nvPicPr>
        <p:blipFill rotWithShape="1">
          <a:blip r:embed="rId6">
            <a:alphaModFix/>
          </a:blip>
          <a:srcRect b="85098" l="0" r="87488" t="8448"/>
          <a:stretch/>
        </p:blipFill>
        <p:spPr>
          <a:xfrm>
            <a:off x="877925" y="3619288"/>
            <a:ext cx="2556552" cy="607325"/>
          </a:xfrm>
          <a:prstGeom prst="rect">
            <a:avLst/>
          </a:prstGeom>
          <a:noFill/>
          <a:ln>
            <a:noFill/>
          </a:ln>
        </p:spPr>
      </p:pic>
      <p:pic>
        <p:nvPicPr>
          <p:cNvPr id="146" name="Google Shape;146;p17"/>
          <p:cNvPicPr preferRelativeResize="0"/>
          <p:nvPr/>
        </p:nvPicPr>
        <p:blipFill>
          <a:blip r:embed="rId7">
            <a:alphaModFix/>
          </a:blip>
          <a:stretch>
            <a:fillRect/>
          </a:stretch>
        </p:blipFill>
        <p:spPr>
          <a:xfrm>
            <a:off x="617625" y="3177838"/>
            <a:ext cx="3086950" cy="3086950"/>
          </a:xfrm>
          <a:prstGeom prst="rect">
            <a:avLst/>
          </a:prstGeom>
          <a:noFill/>
          <a:ln>
            <a:noFill/>
          </a:ln>
        </p:spPr>
      </p:pic>
      <p:pic>
        <p:nvPicPr>
          <p:cNvPr id="147" name="Google Shape;147;p17"/>
          <p:cNvPicPr preferRelativeResize="0"/>
          <p:nvPr/>
        </p:nvPicPr>
        <p:blipFill>
          <a:blip r:embed="rId8">
            <a:alphaModFix/>
          </a:blip>
          <a:stretch>
            <a:fillRect/>
          </a:stretch>
        </p:blipFill>
        <p:spPr>
          <a:xfrm>
            <a:off x="1678913" y="5189213"/>
            <a:ext cx="954575" cy="954575"/>
          </a:xfrm>
          <a:prstGeom prst="rect">
            <a:avLst/>
          </a:prstGeom>
          <a:noFill/>
          <a:ln>
            <a:noFill/>
          </a:ln>
        </p:spPr>
      </p:pic>
      <p:sp>
        <p:nvSpPr>
          <p:cNvPr id="148" name="Google Shape;148;p17"/>
          <p:cNvSpPr/>
          <p:nvPr/>
        </p:nvSpPr>
        <p:spPr>
          <a:xfrm>
            <a:off x="5016225" y="1460625"/>
            <a:ext cx="6510300" cy="4683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676050" y="3324675"/>
            <a:ext cx="2949000" cy="294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7"/>
          <p:cNvPicPr preferRelativeResize="0"/>
          <p:nvPr/>
        </p:nvPicPr>
        <p:blipFill>
          <a:blip r:embed="rId9">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4" name="Shape 154"/>
        <p:cNvGrpSpPr/>
        <p:nvPr/>
      </p:nvGrpSpPr>
      <p:grpSpPr>
        <a:xfrm>
          <a:off x="0" y="0"/>
          <a:ext cx="0" cy="0"/>
          <a:chOff x="0" y="0"/>
          <a:chExt cx="0" cy="0"/>
        </a:xfrm>
      </p:grpSpPr>
      <p:sp>
        <p:nvSpPr>
          <p:cNvPr id="155" name="Google Shape;155;p18"/>
          <p:cNvSpPr txBox="1"/>
          <p:nvPr/>
        </p:nvSpPr>
        <p:spPr>
          <a:xfrm>
            <a:off x="1746300" y="1201150"/>
            <a:ext cx="5611200" cy="2616600"/>
          </a:xfrm>
          <a:prstGeom prst="rect">
            <a:avLst/>
          </a:prstGeom>
          <a:noFill/>
          <a:ln>
            <a:noFill/>
          </a:ln>
        </p:spPr>
        <p:txBody>
          <a:bodyPr anchorCtr="0" anchor="t" bIns="91425" lIns="91425" spcFirstLastPara="1" rIns="91425" wrap="square" tIns="91425">
            <a:spAutoFit/>
          </a:bodyPr>
          <a:lstStyle/>
          <a:p>
            <a:pPr indent="-298450" lvl="0" marL="285750" rtl="0" algn="l">
              <a:spcBef>
                <a:spcPts val="0"/>
              </a:spcBef>
              <a:spcAft>
                <a:spcPts val="0"/>
              </a:spcAft>
              <a:buClr>
                <a:schemeClr val="lt1"/>
              </a:buClr>
              <a:buSzPts val="2000"/>
              <a:buFont typeface="Noto Sans Symbols"/>
              <a:buChar char="✔"/>
            </a:pPr>
            <a:r>
              <a:rPr b="1" lang="en-IN" sz="2000">
                <a:solidFill>
                  <a:schemeClr val="lt1"/>
                </a:solidFill>
                <a:latin typeface="Calibri"/>
                <a:ea typeface="Calibri"/>
                <a:cs typeface="Calibri"/>
                <a:sym typeface="Calibri"/>
              </a:rPr>
              <a:t>Step 1: </a:t>
            </a:r>
            <a:r>
              <a:rPr lang="en-IN" sz="2000">
                <a:solidFill>
                  <a:schemeClr val="lt1"/>
                </a:solidFill>
                <a:latin typeface="Calibri"/>
                <a:ea typeface="Calibri"/>
                <a:cs typeface="Calibri"/>
                <a:sym typeface="Calibri"/>
              </a:rPr>
              <a:t>Collecting Contents from Web Pages</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Noto Sans Symbols"/>
              <a:buChar char="✔"/>
            </a:pPr>
            <a:r>
              <a:rPr b="1" lang="en-IN" sz="2000">
                <a:solidFill>
                  <a:schemeClr val="lt1"/>
                </a:solidFill>
                <a:latin typeface="Calibri"/>
                <a:ea typeface="Calibri"/>
                <a:cs typeface="Calibri"/>
                <a:sym typeface="Calibri"/>
              </a:rPr>
              <a:t>Step 2: </a:t>
            </a:r>
            <a:r>
              <a:rPr lang="en-IN" sz="2000">
                <a:solidFill>
                  <a:schemeClr val="lt1"/>
                </a:solidFill>
                <a:latin typeface="Calibri"/>
                <a:ea typeface="Calibri"/>
                <a:cs typeface="Calibri"/>
                <a:sym typeface="Calibri"/>
              </a:rPr>
              <a:t>Extracting Data from the content</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Noto Sans Symbols"/>
              <a:buChar char="✔"/>
            </a:pPr>
            <a:r>
              <a:rPr b="1" lang="en-IN" sz="2000">
                <a:solidFill>
                  <a:schemeClr val="lt1"/>
                </a:solidFill>
                <a:latin typeface="Calibri"/>
                <a:ea typeface="Calibri"/>
                <a:cs typeface="Calibri"/>
                <a:sym typeface="Calibri"/>
              </a:rPr>
              <a:t>Step 3: </a:t>
            </a:r>
            <a:r>
              <a:rPr lang="en-IN" sz="2000">
                <a:solidFill>
                  <a:schemeClr val="lt1"/>
                </a:solidFill>
                <a:latin typeface="Calibri"/>
                <a:ea typeface="Calibri"/>
                <a:cs typeface="Calibri"/>
                <a:sym typeface="Calibri"/>
              </a:rPr>
              <a:t>Storing the Data </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000">
              <a:solidFill>
                <a:schemeClr val="lt1"/>
              </a:solidFill>
              <a:latin typeface="Calibri"/>
              <a:ea typeface="Calibri"/>
              <a:cs typeface="Calibri"/>
              <a:sym typeface="Calibri"/>
            </a:endParaRPr>
          </a:p>
          <a:p>
            <a:pPr indent="-298450" lvl="0" marL="285750" rtl="0" algn="l">
              <a:spcBef>
                <a:spcPts val="0"/>
              </a:spcBef>
              <a:spcAft>
                <a:spcPts val="0"/>
              </a:spcAft>
              <a:buClr>
                <a:schemeClr val="lt1"/>
              </a:buClr>
              <a:buSzPts val="2000"/>
              <a:buFont typeface="Noto Sans Symbols"/>
              <a:buChar char="✔"/>
            </a:pPr>
            <a:r>
              <a:rPr b="1" lang="en-IN" sz="2000">
                <a:solidFill>
                  <a:schemeClr val="lt1"/>
                </a:solidFill>
                <a:latin typeface="Calibri"/>
                <a:ea typeface="Calibri"/>
                <a:cs typeface="Calibri"/>
                <a:sym typeface="Calibri"/>
              </a:rPr>
              <a:t>Step 4: </a:t>
            </a:r>
            <a:r>
              <a:rPr lang="en-IN" sz="2000">
                <a:solidFill>
                  <a:schemeClr val="lt1"/>
                </a:solidFill>
                <a:latin typeface="Calibri"/>
                <a:ea typeface="Calibri"/>
                <a:cs typeface="Calibri"/>
                <a:sym typeface="Calibri"/>
              </a:rPr>
              <a:t>Analyzing the Data </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6" name="Google Shape;156;p18"/>
          <p:cNvPicPr preferRelativeResize="0"/>
          <p:nvPr/>
        </p:nvPicPr>
        <p:blipFill>
          <a:blip r:embed="rId3">
            <a:alphaModFix/>
          </a:blip>
          <a:stretch>
            <a:fillRect/>
          </a:stretch>
        </p:blipFill>
        <p:spPr>
          <a:xfrm>
            <a:off x="875725" y="3954850"/>
            <a:ext cx="2143125" cy="2143125"/>
          </a:xfrm>
          <a:prstGeom prst="rect">
            <a:avLst/>
          </a:prstGeom>
          <a:noFill/>
          <a:ln>
            <a:noFill/>
          </a:ln>
        </p:spPr>
      </p:pic>
      <p:sp>
        <p:nvSpPr>
          <p:cNvPr id="157" name="Google Shape;157;p18"/>
          <p:cNvSpPr/>
          <p:nvPr/>
        </p:nvSpPr>
        <p:spPr>
          <a:xfrm rot="-5400000">
            <a:off x="4197231" y="4323963"/>
            <a:ext cx="229800" cy="1404900"/>
          </a:xfrm>
          <a:prstGeom prst="downArrow">
            <a:avLst>
              <a:gd fmla="val 50000" name="adj1"/>
              <a:gd fmla="val 30222"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pic>
        <p:nvPicPr>
          <p:cNvPr id="158" name="Google Shape;158;p18"/>
          <p:cNvPicPr preferRelativeResize="0"/>
          <p:nvPr/>
        </p:nvPicPr>
        <p:blipFill>
          <a:blip r:embed="rId4">
            <a:alphaModFix/>
          </a:blip>
          <a:stretch>
            <a:fillRect/>
          </a:stretch>
        </p:blipFill>
        <p:spPr>
          <a:xfrm>
            <a:off x="5605400" y="3954850"/>
            <a:ext cx="2143125" cy="2143125"/>
          </a:xfrm>
          <a:prstGeom prst="rect">
            <a:avLst/>
          </a:prstGeom>
          <a:noFill/>
          <a:ln>
            <a:noFill/>
          </a:ln>
        </p:spPr>
      </p:pic>
      <p:sp>
        <p:nvSpPr>
          <p:cNvPr id="159" name="Google Shape;159;p18"/>
          <p:cNvSpPr/>
          <p:nvPr/>
        </p:nvSpPr>
        <p:spPr>
          <a:xfrm>
            <a:off x="-13900" y="0"/>
            <a:ext cx="12267600" cy="89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nvSpPr>
        <p:spPr>
          <a:xfrm>
            <a:off x="875729" y="307738"/>
            <a:ext cx="6099600" cy="3879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b="1" lang="en-IN" sz="2400">
                <a:solidFill>
                  <a:schemeClr val="lt1"/>
                </a:solidFill>
                <a:latin typeface="Calibri"/>
                <a:ea typeface="Calibri"/>
                <a:cs typeface="Calibri"/>
                <a:sym typeface="Calibri"/>
              </a:rPr>
              <a:t>Steps Followed : </a:t>
            </a:r>
            <a:endParaRPr b="1" i="0" sz="2400" u="none" cap="none" strike="noStrike">
              <a:solidFill>
                <a:schemeClr val="lt1"/>
              </a:solidFill>
              <a:latin typeface="Calibri"/>
              <a:ea typeface="Calibri"/>
              <a:cs typeface="Calibri"/>
              <a:sym typeface="Calibri"/>
            </a:endParaRPr>
          </a:p>
        </p:txBody>
      </p:sp>
      <p:pic>
        <p:nvPicPr>
          <p:cNvPr id="161" name="Google Shape;161;p18"/>
          <p:cNvPicPr preferRelativeResize="0"/>
          <p:nvPr/>
        </p:nvPicPr>
        <p:blipFill>
          <a:blip r:embed="rId5">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65" name="Shape 165"/>
        <p:cNvGrpSpPr/>
        <p:nvPr/>
      </p:nvGrpSpPr>
      <p:grpSpPr>
        <a:xfrm>
          <a:off x="0" y="0"/>
          <a:ext cx="0" cy="0"/>
          <a:chOff x="0" y="0"/>
          <a:chExt cx="0" cy="0"/>
        </a:xfrm>
      </p:grpSpPr>
      <p:sp>
        <p:nvSpPr>
          <p:cNvPr id="166" name="Google Shape;166;p19"/>
          <p:cNvSpPr/>
          <p:nvPr/>
        </p:nvSpPr>
        <p:spPr>
          <a:xfrm>
            <a:off x="13900" y="0"/>
            <a:ext cx="12192000" cy="92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875729" y="307738"/>
            <a:ext cx="6099600" cy="3879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b="1" lang="en-IN" sz="2400">
                <a:solidFill>
                  <a:schemeClr val="lt1"/>
                </a:solidFill>
                <a:latin typeface="Calibri"/>
                <a:ea typeface="Calibri"/>
                <a:cs typeface="Calibri"/>
                <a:sym typeface="Calibri"/>
              </a:rPr>
              <a:t>Code :</a:t>
            </a:r>
            <a:endParaRPr b="1" i="0" sz="2400" u="none" cap="none" strike="noStrike">
              <a:solidFill>
                <a:schemeClr val="accent2"/>
              </a:solidFill>
              <a:latin typeface="Calibri"/>
              <a:ea typeface="Calibri"/>
              <a:cs typeface="Calibri"/>
              <a:sym typeface="Calibri"/>
            </a:endParaRPr>
          </a:p>
        </p:txBody>
      </p:sp>
      <p:pic>
        <p:nvPicPr>
          <p:cNvPr id="168" name="Google Shape;168;p19"/>
          <p:cNvPicPr preferRelativeResize="0"/>
          <p:nvPr/>
        </p:nvPicPr>
        <p:blipFill>
          <a:blip r:embed="rId3">
            <a:alphaModFix/>
          </a:blip>
          <a:stretch>
            <a:fillRect/>
          </a:stretch>
        </p:blipFill>
        <p:spPr>
          <a:xfrm>
            <a:off x="9000250" y="6269700"/>
            <a:ext cx="3191750" cy="588300"/>
          </a:xfrm>
          <a:prstGeom prst="rect">
            <a:avLst/>
          </a:prstGeom>
          <a:noFill/>
          <a:ln>
            <a:noFill/>
          </a:ln>
        </p:spPr>
      </p:pic>
      <p:pic>
        <p:nvPicPr>
          <p:cNvPr id="169" name="Google Shape;169;p19"/>
          <p:cNvPicPr preferRelativeResize="0"/>
          <p:nvPr/>
        </p:nvPicPr>
        <p:blipFill>
          <a:blip r:embed="rId4">
            <a:alphaModFix/>
          </a:blip>
          <a:stretch>
            <a:fillRect/>
          </a:stretch>
        </p:blipFill>
        <p:spPr>
          <a:xfrm>
            <a:off x="1224750" y="1047125"/>
            <a:ext cx="4707563" cy="5623800"/>
          </a:xfrm>
          <a:prstGeom prst="rect">
            <a:avLst/>
          </a:prstGeom>
          <a:noFill/>
          <a:ln cap="flat" cmpd="sng" w="38100">
            <a:solidFill>
              <a:schemeClr val="accent1"/>
            </a:solidFill>
            <a:prstDash val="solid"/>
            <a:round/>
            <a:headEnd len="sm" w="sm" type="none"/>
            <a:tailEnd len="sm" w="sm" type="none"/>
          </a:ln>
        </p:spPr>
      </p:pic>
      <p:sp>
        <p:nvSpPr>
          <p:cNvPr id="170" name="Google Shape;170;p19"/>
          <p:cNvSpPr/>
          <p:nvPr/>
        </p:nvSpPr>
        <p:spPr>
          <a:xfrm>
            <a:off x="5932325" y="1546200"/>
            <a:ext cx="1299900" cy="108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txBox="1"/>
          <p:nvPr/>
        </p:nvSpPr>
        <p:spPr>
          <a:xfrm>
            <a:off x="6053650" y="1668425"/>
            <a:ext cx="991500" cy="8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lt1"/>
                </a:solidFill>
                <a:latin typeface="Calibri"/>
                <a:ea typeface="Calibri"/>
                <a:cs typeface="Calibri"/>
                <a:sym typeface="Calibri"/>
              </a:rPr>
              <a:t>Code for scrapping Columns </a:t>
            </a:r>
            <a:endParaRPr>
              <a:solidFill>
                <a:schemeClr val="lt1"/>
              </a:solidFill>
              <a:latin typeface="Calibri"/>
              <a:ea typeface="Calibri"/>
              <a:cs typeface="Calibri"/>
              <a:sym typeface="Calibri"/>
            </a:endParaRPr>
          </a:p>
        </p:txBody>
      </p:sp>
      <p:pic>
        <p:nvPicPr>
          <p:cNvPr id="172" name="Google Shape;172;p19"/>
          <p:cNvPicPr preferRelativeResize="0"/>
          <p:nvPr/>
        </p:nvPicPr>
        <p:blipFill>
          <a:blip r:embed="rId5">
            <a:alphaModFix/>
          </a:blip>
          <a:stretch>
            <a:fillRect/>
          </a:stretch>
        </p:blipFill>
        <p:spPr>
          <a:xfrm>
            <a:off x="7945750" y="1257300"/>
            <a:ext cx="3352800" cy="434340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6"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21869" l="19624" r="27392" t="39063"/>
          <a:stretch/>
        </p:blipFill>
        <p:spPr>
          <a:xfrm>
            <a:off x="152750" y="1403637"/>
            <a:ext cx="7611499" cy="3156875"/>
          </a:xfrm>
          <a:prstGeom prst="rect">
            <a:avLst/>
          </a:prstGeom>
          <a:noFill/>
          <a:ln>
            <a:noFill/>
          </a:ln>
        </p:spPr>
      </p:pic>
      <p:pic>
        <p:nvPicPr>
          <p:cNvPr id="178" name="Google Shape;178;p20"/>
          <p:cNvPicPr preferRelativeResize="0"/>
          <p:nvPr/>
        </p:nvPicPr>
        <p:blipFill rotWithShape="1">
          <a:blip r:embed="rId4">
            <a:alphaModFix/>
          </a:blip>
          <a:srcRect b="23026" l="19334" r="59564" t="47770"/>
          <a:stretch/>
        </p:blipFill>
        <p:spPr>
          <a:xfrm>
            <a:off x="7986825" y="2942700"/>
            <a:ext cx="4189627" cy="3261524"/>
          </a:xfrm>
          <a:prstGeom prst="rect">
            <a:avLst/>
          </a:prstGeom>
          <a:noFill/>
          <a:ln>
            <a:noFill/>
          </a:ln>
        </p:spPr>
      </p:pic>
      <p:sp>
        <p:nvSpPr>
          <p:cNvPr id="179" name="Google Shape;179;p20"/>
          <p:cNvSpPr txBox="1"/>
          <p:nvPr/>
        </p:nvSpPr>
        <p:spPr>
          <a:xfrm>
            <a:off x="778825" y="4855925"/>
            <a:ext cx="5355600" cy="11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IN" sz="3000">
                <a:solidFill>
                  <a:schemeClr val="lt1"/>
                </a:solidFill>
                <a:latin typeface="Comic Sans MS"/>
                <a:ea typeface="Comic Sans MS"/>
                <a:cs typeface="Comic Sans MS"/>
                <a:sym typeface="Comic Sans MS"/>
              </a:rPr>
              <a:t>I</a:t>
            </a:r>
            <a:r>
              <a:rPr lang="en-IN" sz="3000">
                <a:solidFill>
                  <a:schemeClr val="lt1"/>
                </a:solidFill>
                <a:latin typeface="Comic Sans MS"/>
                <a:ea typeface="Comic Sans MS"/>
                <a:cs typeface="Comic Sans MS"/>
                <a:sym typeface="Comic Sans MS"/>
              </a:rPr>
              <a:t>nfo of data that is scraped from flipkart.</a:t>
            </a:r>
            <a:endParaRPr sz="3000">
              <a:solidFill>
                <a:schemeClr val="lt1"/>
              </a:solidFill>
              <a:latin typeface="Comic Sans MS"/>
              <a:ea typeface="Comic Sans MS"/>
              <a:cs typeface="Comic Sans MS"/>
              <a:sym typeface="Comic Sans MS"/>
            </a:endParaRPr>
          </a:p>
        </p:txBody>
      </p:sp>
      <p:cxnSp>
        <p:nvCxnSpPr>
          <p:cNvPr id="180" name="Google Shape;180;p20"/>
          <p:cNvCxnSpPr>
            <a:stCxn id="179" idx="3"/>
            <a:endCxn id="178" idx="1"/>
          </p:cNvCxnSpPr>
          <p:nvPr/>
        </p:nvCxnSpPr>
        <p:spPr>
          <a:xfrm flipH="1" rot="10800000">
            <a:off x="6134425" y="4573325"/>
            <a:ext cx="1852500" cy="836700"/>
          </a:xfrm>
          <a:prstGeom prst="straightConnector1">
            <a:avLst/>
          </a:prstGeom>
          <a:noFill/>
          <a:ln cap="flat" cmpd="sng" w="19050">
            <a:solidFill>
              <a:schemeClr val="lt1"/>
            </a:solidFill>
            <a:prstDash val="solid"/>
            <a:round/>
            <a:headEnd len="med" w="med" type="none"/>
            <a:tailEnd len="med" w="med" type="triangle"/>
          </a:ln>
        </p:spPr>
      </p:cxnSp>
      <p:sp>
        <p:nvSpPr>
          <p:cNvPr id="181" name="Google Shape;181;p20"/>
          <p:cNvSpPr/>
          <p:nvPr/>
        </p:nvSpPr>
        <p:spPr>
          <a:xfrm>
            <a:off x="0" y="0"/>
            <a:ext cx="12192000" cy="110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nvSpPr>
        <p:spPr>
          <a:xfrm>
            <a:off x="0" y="71050"/>
            <a:ext cx="87612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lang="en-IN" sz="3200">
                <a:solidFill>
                  <a:schemeClr val="lt1"/>
                </a:solidFill>
                <a:latin typeface="Lato Black"/>
                <a:ea typeface="Lato Black"/>
                <a:cs typeface="Lato Black"/>
                <a:sym typeface="Lato Black"/>
              </a:rPr>
              <a:t>Data Collection :</a:t>
            </a:r>
            <a:endParaRPr b="0" i="0" sz="1800" u="none" cap="none" strike="noStrike">
              <a:solidFill>
                <a:schemeClr val="dk1"/>
              </a:solidFill>
              <a:latin typeface="Calibri"/>
              <a:ea typeface="Calibri"/>
              <a:cs typeface="Calibri"/>
              <a:sym typeface="Calibri"/>
            </a:endParaRPr>
          </a:p>
        </p:txBody>
      </p:sp>
      <p:sp>
        <p:nvSpPr>
          <p:cNvPr id="183" name="Google Shape;183;p20"/>
          <p:cNvSpPr txBox="1"/>
          <p:nvPr/>
        </p:nvSpPr>
        <p:spPr>
          <a:xfrm>
            <a:off x="-6000" y="557350"/>
            <a:ext cx="7929000" cy="57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accent2"/>
              </a:buClr>
              <a:buSzPts val="3200"/>
              <a:buFont typeface="Lato Black"/>
              <a:buNone/>
            </a:pPr>
            <a:r>
              <a:rPr lang="en-IN" sz="3200">
                <a:solidFill>
                  <a:schemeClr val="dk1"/>
                </a:solidFill>
                <a:latin typeface="Lato Black"/>
                <a:ea typeface="Lato Black"/>
                <a:cs typeface="Lato Black"/>
                <a:sym typeface="Lato Black"/>
              </a:rPr>
              <a:t>Scrapped Data / Dataset before Cleaning :</a:t>
            </a:r>
            <a:endParaRPr>
              <a:latin typeface="Calibri"/>
              <a:ea typeface="Calibri"/>
              <a:cs typeface="Calibri"/>
              <a:sym typeface="Calibri"/>
            </a:endParaRPr>
          </a:p>
        </p:txBody>
      </p:sp>
      <p:pic>
        <p:nvPicPr>
          <p:cNvPr id="184" name="Google Shape;184;p20"/>
          <p:cNvPicPr preferRelativeResize="0"/>
          <p:nvPr/>
        </p:nvPicPr>
        <p:blipFill>
          <a:blip r:embed="rId5">
            <a:alphaModFix/>
          </a:blip>
          <a:stretch>
            <a:fillRect/>
          </a:stretch>
        </p:blipFill>
        <p:spPr>
          <a:xfrm>
            <a:off x="9000250" y="6269700"/>
            <a:ext cx="3191750" cy="58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88" name="Shape 188"/>
        <p:cNvGrpSpPr/>
        <p:nvPr/>
      </p:nvGrpSpPr>
      <p:grpSpPr>
        <a:xfrm>
          <a:off x="0" y="0"/>
          <a:ext cx="0" cy="0"/>
          <a:chOff x="0" y="0"/>
          <a:chExt cx="0" cy="0"/>
        </a:xfrm>
      </p:grpSpPr>
      <p:pic>
        <p:nvPicPr>
          <p:cNvPr id="189" name="Google Shape;189;p21"/>
          <p:cNvPicPr preferRelativeResize="0"/>
          <p:nvPr/>
        </p:nvPicPr>
        <p:blipFill>
          <a:blip r:embed="rId3">
            <a:alphaModFix/>
          </a:blip>
          <a:stretch>
            <a:fillRect/>
          </a:stretch>
        </p:blipFill>
        <p:spPr>
          <a:xfrm>
            <a:off x="8214399" y="2711975"/>
            <a:ext cx="3839125" cy="3531663"/>
          </a:xfrm>
          <a:prstGeom prst="rect">
            <a:avLst/>
          </a:prstGeom>
          <a:noFill/>
          <a:ln>
            <a:noFill/>
          </a:ln>
        </p:spPr>
      </p:pic>
      <p:sp>
        <p:nvSpPr>
          <p:cNvPr id="190" name="Google Shape;190;p21"/>
          <p:cNvSpPr txBox="1"/>
          <p:nvPr/>
        </p:nvSpPr>
        <p:spPr>
          <a:xfrm>
            <a:off x="1235725" y="5021775"/>
            <a:ext cx="5397300" cy="11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IN" sz="3000">
                <a:solidFill>
                  <a:srgbClr val="FFFFFF"/>
                </a:solidFill>
                <a:latin typeface="Comic Sans MS"/>
                <a:ea typeface="Comic Sans MS"/>
                <a:cs typeface="Comic Sans MS"/>
                <a:sym typeface="Comic Sans MS"/>
              </a:rPr>
              <a:t>I</a:t>
            </a:r>
            <a:r>
              <a:rPr lang="en-IN" sz="3000">
                <a:solidFill>
                  <a:srgbClr val="FFFFFF"/>
                </a:solidFill>
                <a:latin typeface="Comic Sans MS"/>
                <a:ea typeface="Comic Sans MS"/>
                <a:cs typeface="Comic Sans MS"/>
                <a:sym typeface="Comic Sans MS"/>
              </a:rPr>
              <a:t>nfo after cleaning and manipulating the data</a:t>
            </a:r>
            <a:r>
              <a:rPr lang="en-IN" sz="3000">
                <a:latin typeface="Comic Sans MS"/>
                <a:ea typeface="Comic Sans MS"/>
                <a:cs typeface="Comic Sans MS"/>
                <a:sym typeface="Comic Sans MS"/>
              </a:rPr>
              <a:t> </a:t>
            </a:r>
            <a:endParaRPr sz="3000">
              <a:latin typeface="Comic Sans MS"/>
              <a:ea typeface="Comic Sans MS"/>
              <a:cs typeface="Comic Sans MS"/>
              <a:sym typeface="Comic Sans MS"/>
            </a:endParaRPr>
          </a:p>
        </p:txBody>
      </p:sp>
      <p:cxnSp>
        <p:nvCxnSpPr>
          <p:cNvPr id="191" name="Google Shape;191;p21"/>
          <p:cNvCxnSpPr>
            <a:stCxn id="190" idx="3"/>
            <a:endCxn id="189" idx="1"/>
          </p:cNvCxnSpPr>
          <p:nvPr/>
        </p:nvCxnSpPr>
        <p:spPr>
          <a:xfrm flipH="1" rot="10800000">
            <a:off x="6633025" y="4477875"/>
            <a:ext cx="1581300" cy="1098000"/>
          </a:xfrm>
          <a:prstGeom prst="straightConnector1">
            <a:avLst/>
          </a:prstGeom>
          <a:noFill/>
          <a:ln cap="flat" cmpd="sng" w="19050">
            <a:solidFill>
              <a:schemeClr val="lt1"/>
            </a:solidFill>
            <a:prstDash val="solid"/>
            <a:round/>
            <a:headEnd len="med" w="med" type="none"/>
            <a:tailEnd len="med" w="med" type="triangle"/>
          </a:ln>
        </p:spPr>
      </p:cxnSp>
      <p:pic>
        <p:nvPicPr>
          <p:cNvPr id="192" name="Google Shape;192;p21"/>
          <p:cNvPicPr preferRelativeResize="0"/>
          <p:nvPr/>
        </p:nvPicPr>
        <p:blipFill>
          <a:blip r:embed="rId4">
            <a:alphaModFix/>
          </a:blip>
          <a:stretch>
            <a:fillRect/>
          </a:stretch>
        </p:blipFill>
        <p:spPr>
          <a:xfrm>
            <a:off x="103737" y="1157725"/>
            <a:ext cx="7410926" cy="3702475"/>
          </a:xfrm>
          <a:prstGeom prst="rect">
            <a:avLst/>
          </a:prstGeom>
          <a:noFill/>
          <a:ln>
            <a:noFill/>
          </a:ln>
        </p:spPr>
      </p:pic>
      <p:sp>
        <p:nvSpPr>
          <p:cNvPr id="193" name="Google Shape;193;p21"/>
          <p:cNvSpPr/>
          <p:nvPr/>
        </p:nvSpPr>
        <p:spPr>
          <a:xfrm>
            <a:off x="0" y="-35250"/>
            <a:ext cx="12192000" cy="103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103725" y="202925"/>
            <a:ext cx="8761200" cy="880500"/>
          </a:xfrm>
          <a:prstGeom prst="rect">
            <a:avLst/>
          </a:prstGeom>
          <a:noFill/>
          <a:ln>
            <a:noFill/>
          </a:ln>
        </p:spPr>
        <p:txBody>
          <a:bodyPr anchorCtr="0" anchor="t" bIns="45700" lIns="91425" spcFirstLastPara="1" rIns="91425" wrap="square" tIns="45700">
            <a:spAutoFit/>
          </a:bodyPr>
          <a:lstStyle/>
          <a:p>
            <a:pPr indent="0" lvl="0" marL="0" rtl="0" algn="l">
              <a:lnSpc>
                <a:spcPct val="80000"/>
              </a:lnSpc>
              <a:spcBef>
                <a:spcPts val="0"/>
              </a:spcBef>
              <a:spcAft>
                <a:spcPts val="0"/>
              </a:spcAft>
              <a:buClr>
                <a:schemeClr val="accent2"/>
              </a:buClr>
              <a:buSzPts val="3200"/>
              <a:buFont typeface="Lato Black"/>
              <a:buNone/>
            </a:pPr>
            <a:r>
              <a:rPr lang="en-IN" sz="3200">
                <a:solidFill>
                  <a:schemeClr val="dk1"/>
                </a:solidFill>
                <a:latin typeface="Lato Black"/>
                <a:ea typeface="Lato Black"/>
                <a:cs typeface="Lato Black"/>
                <a:sym typeface="Lato Black"/>
              </a:rPr>
              <a:t>Dataset after Cleaning and Manipulation :</a:t>
            </a:r>
            <a:endParaRPr sz="1800">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accent2"/>
              </a:buClr>
              <a:buSzPts val="3200"/>
              <a:buFont typeface="Lato Black"/>
              <a:buNone/>
            </a:pPr>
            <a:r>
              <a:t/>
            </a:r>
            <a:endParaRPr sz="3200">
              <a:solidFill>
                <a:schemeClr val="accent2"/>
              </a:solidFill>
              <a:latin typeface="Lato Black"/>
              <a:ea typeface="Lato Black"/>
              <a:cs typeface="Lato Black"/>
              <a:sym typeface="Lato Black"/>
            </a:endParaRPr>
          </a:p>
        </p:txBody>
      </p:sp>
      <p:pic>
        <p:nvPicPr>
          <p:cNvPr id="195" name="Google Shape;195;p21"/>
          <p:cNvPicPr preferRelativeResize="0"/>
          <p:nvPr/>
        </p:nvPicPr>
        <p:blipFill>
          <a:blip r:embed="rId5">
            <a:alphaModFix/>
          </a:blip>
          <a:stretch>
            <a:fillRect/>
          </a:stretch>
        </p:blipFill>
        <p:spPr>
          <a:xfrm>
            <a:off x="9000250" y="6269700"/>
            <a:ext cx="3191750" cy="58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ED5B4C"/>
      </a:accent1>
      <a:accent2>
        <a:srgbClr val="F5AE03"/>
      </a:accent2>
      <a:accent3>
        <a:srgbClr val="455469"/>
      </a:accent3>
      <a:accent4>
        <a:srgbClr val="DF0B3C"/>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